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DA5B2"/>
    <a:srgbClr val="5C7E4E"/>
    <a:srgbClr val="B8AA82"/>
    <a:srgbClr val="515F77"/>
    <a:srgbClr val="303947"/>
    <a:srgbClr val="1419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9" autoAdjust="0"/>
    <p:restoredTop sz="94660"/>
  </p:normalViewPr>
  <p:slideViewPr>
    <p:cSldViewPr snapToGrid="0">
      <p:cViewPr varScale="1">
        <p:scale>
          <a:sx n="72" d="100"/>
          <a:sy n="72" d="100"/>
        </p:scale>
        <p:origin x="46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0A22A3-E1B9-470B-9140-9F0F3807202C}"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CD87C93A-6A89-4090-A4BB-CBA66912029E}">
      <dgm:prSet/>
      <dgm:spPr>
        <a:solidFill>
          <a:schemeClr val="bg2">
            <a:lumMod val="50000"/>
          </a:schemeClr>
        </a:solidFill>
      </dgm:spPr>
      <dgm:t>
        <a:bodyPr/>
        <a:lstStyle/>
        <a:p>
          <a:pPr>
            <a:lnSpc>
              <a:spcPct val="100000"/>
            </a:lnSpc>
            <a:defRPr cap="all"/>
          </a:pPr>
          <a:r>
            <a:rPr lang="en-SG" dirty="0"/>
            <a:t>From the information I have gather we can identify serious problems with certain cities and facilities in terms of GHG emission.</a:t>
          </a:r>
          <a:endParaRPr lang="en-US" dirty="0"/>
        </a:p>
      </dgm:t>
    </dgm:pt>
    <dgm:pt modelId="{01EB422F-BABE-4C54-A24D-D4E6FC25066C}" type="parTrans" cxnId="{4410A37B-8822-4095-B2EC-477122B02857}">
      <dgm:prSet/>
      <dgm:spPr/>
      <dgm:t>
        <a:bodyPr/>
        <a:lstStyle/>
        <a:p>
          <a:endParaRPr lang="en-US"/>
        </a:p>
      </dgm:t>
    </dgm:pt>
    <dgm:pt modelId="{346AAB23-5A66-4A95-83D1-D55137EE54F4}" type="sibTrans" cxnId="{4410A37B-8822-4095-B2EC-477122B02857}">
      <dgm:prSet/>
      <dgm:spPr>
        <a:solidFill>
          <a:schemeClr val="bg1">
            <a:lumMod val="65000"/>
            <a:alpha val="90000"/>
          </a:schemeClr>
        </a:solidFill>
        <a:ln>
          <a:solidFill>
            <a:schemeClr val="tx1">
              <a:lumMod val="85000"/>
              <a:lumOff val="15000"/>
              <a:alpha val="90000"/>
            </a:schemeClr>
          </a:solidFill>
        </a:ln>
      </dgm:spPr>
      <dgm:t>
        <a:bodyPr/>
        <a:lstStyle/>
        <a:p>
          <a:endParaRPr lang="en-US"/>
        </a:p>
      </dgm:t>
    </dgm:pt>
    <dgm:pt modelId="{6B6C2BFF-CD34-40B0-9D7D-DA6BAA542900}">
      <dgm:prSet/>
      <dgm:spPr>
        <a:solidFill>
          <a:srgbClr val="5C7E4E"/>
        </a:solidFill>
      </dgm:spPr>
      <dgm:t>
        <a:bodyPr/>
        <a:lstStyle/>
        <a:p>
          <a:pPr>
            <a:lnSpc>
              <a:spcPct val="100000"/>
            </a:lnSpc>
            <a:defRPr cap="all"/>
          </a:pPr>
          <a:r>
            <a:rPr lang="en-US" b="0" i="0"/>
            <a:t>This indicates the need for targeted sustainability initiatives in these areas to reduce emissions.</a:t>
          </a:r>
          <a:endParaRPr lang="en-US"/>
        </a:p>
      </dgm:t>
    </dgm:pt>
    <dgm:pt modelId="{A22E5041-5DC1-4B00-82F7-81C4A92BB4D1}" type="parTrans" cxnId="{C6B53EA6-FBCA-43E5-9A13-094A7858745C}">
      <dgm:prSet/>
      <dgm:spPr/>
      <dgm:t>
        <a:bodyPr/>
        <a:lstStyle/>
        <a:p>
          <a:endParaRPr lang="en-US"/>
        </a:p>
      </dgm:t>
    </dgm:pt>
    <dgm:pt modelId="{28425529-B095-4A71-8D58-844BA90B7947}" type="sibTrans" cxnId="{C6B53EA6-FBCA-43E5-9A13-094A7858745C}">
      <dgm:prSet/>
      <dgm:spPr>
        <a:solidFill>
          <a:srgbClr val="ADA5B2">
            <a:alpha val="90000"/>
          </a:srgbClr>
        </a:solidFill>
        <a:ln>
          <a:solidFill>
            <a:schemeClr val="tx1">
              <a:lumMod val="85000"/>
              <a:lumOff val="15000"/>
              <a:alpha val="90000"/>
            </a:schemeClr>
          </a:solidFill>
        </a:ln>
      </dgm:spPr>
      <dgm:t>
        <a:bodyPr/>
        <a:lstStyle/>
        <a:p>
          <a:endParaRPr lang="en-US"/>
        </a:p>
      </dgm:t>
    </dgm:pt>
    <dgm:pt modelId="{870F519B-5DA0-462D-97CB-B27998611B43}">
      <dgm:prSet/>
      <dgm:spPr>
        <a:solidFill>
          <a:schemeClr val="bg2">
            <a:lumMod val="25000"/>
          </a:schemeClr>
        </a:solidFill>
      </dgm:spPr>
      <dgm:t>
        <a:bodyPr/>
        <a:lstStyle/>
        <a:p>
          <a:pPr>
            <a:lnSpc>
              <a:spcPct val="100000"/>
            </a:lnSpc>
            <a:defRPr cap="all"/>
          </a:pPr>
          <a:r>
            <a:rPr lang="en-US"/>
            <a:t>We also learnt that major issue lies with the school board, and this suggest that </a:t>
          </a:r>
          <a:r>
            <a:rPr lang="en-US" b="0" i="0"/>
            <a:t>Implementing energy conservation measures and renewable energy solutions can help mitigate emissions in educational facilities.</a:t>
          </a:r>
          <a:endParaRPr lang="en-US"/>
        </a:p>
      </dgm:t>
    </dgm:pt>
    <dgm:pt modelId="{8B72BABC-4172-4727-8715-82186C31B544}" type="parTrans" cxnId="{5E4F27D3-8C57-4492-9878-57B1DF6AA0E3}">
      <dgm:prSet/>
      <dgm:spPr/>
      <dgm:t>
        <a:bodyPr/>
        <a:lstStyle/>
        <a:p>
          <a:endParaRPr lang="en-US"/>
        </a:p>
      </dgm:t>
    </dgm:pt>
    <dgm:pt modelId="{144874C7-4608-47B6-8F89-2FFF14B62D4E}" type="sibTrans" cxnId="{5E4F27D3-8C57-4492-9878-57B1DF6AA0E3}">
      <dgm:prSet/>
      <dgm:spPr/>
      <dgm:t>
        <a:bodyPr/>
        <a:lstStyle/>
        <a:p>
          <a:endParaRPr lang="en-US"/>
        </a:p>
      </dgm:t>
    </dgm:pt>
    <dgm:pt modelId="{BAE648AB-BAF4-459C-B3F4-598922A24F49}" type="pres">
      <dgm:prSet presAssocID="{F90A22A3-E1B9-470B-9140-9F0F3807202C}" presName="outerComposite" presStyleCnt="0">
        <dgm:presLayoutVars>
          <dgm:chMax val="5"/>
          <dgm:dir/>
          <dgm:resizeHandles val="exact"/>
        </dgm:presLayoutVars>
      </dgm:prSet>
      <dgm:spPr/>
    </dgm:pt>
    <dgm:pt modelId="{AE0EF4F3-4917-47F4-B3B4-F6203C208200}" type="pres">
      <dgm:prSet presAssocID="{F90A22A3-E1B9-470B-9140-9F0F3807202C}" presName="dummyMaxCanvas" presStyleCnt="0">
        <dgm:presLayoutVars/>
      </dgm:prSet>
      <dgm:spPr/>
    </dgm:pt>
    <dgm:pt modelId="{2B0E66BB-E39C-4F98-B6CA-05B19DD038A2}" type="pres">
      <dgm:prSet presAssocID="{F90A22A3-E1B9-470B-9140-9F0F3807202C}" presName="ThreeNodes_1" presStyleLbl="node1" presStyleIdx="0" presStyleCnt="3">
        <dgm:presLayoutVars>
          <dgm:bulletEnabled val="1"/>
        </dgm:presLayoutVars>
      </dgm:prSet>
      <dgm:spPr/>
    </dgm:pt>
    <dgm:pt modelId="{F8D802DF-C228-4397-80F4-83C9352916D0}" type="pres">
      <dgm:prSet presAssocID="{F90A22A3-E1B9-470B-9140-9F0F3807202C}" presName="ThreeNodes_2" presStyleLbl="node1" presStyleIdx="1" presStyleCnt="3">
        <dgm:presLayoutVars>
          <dgm:bulletEnabled val="1"/>
        </dgm:presLayoutVars>
      </dgm:prSet>
      <dgm:spPr/>
    </dgm:pt>
    <dgm:pt modelId="{ACD052DB-014F-4CEE-88E9-FAD69463386A}" type="pres">
      <dgm:prSet presAssocID="{F90A22A3-E1B9-470B-9140-9F0F3807202C}" presName="ThreeNodes_3" presStyleLbl="node1" presStyleIdx="2" presStyleCnt="3">
        <dgm:presLayoutVars>
          <dgm:bulletEnabled val="1"/>
        </dgm:presLayoutVars>
      </dgm:prSet>
      <dgm:spPr/>
    </dgm:pt>
    <dgm:pt modelId="{93BE9186-F92E-4F4C-96BF-429AC20B20BE}" type="pres">
      <dgm:prSet presAssocID="{F90A22A3-E1B9-470B-9140-9F0F3807202C}" presName="ThreeConn_1-2" presStyleLbl="fgAccFollowNode1" presStyleIdx="0" presStyleCnt="2">
        <dgm:presLayoutVars>
          <dgm:bulletEnabled val="1"/>
        </dgm:presLayoutVars>
      </dgm:prSet>
      <dgm:spPr/>
    </dgm:pt>
    <dgm:pt modelId="{9C244EB8-B5E8-4FD7-9D58-A96DCDAAF372}" type="pres">
      <dgm:prSet presAssocID="{F90A22A3-E1B9-470B-9140-9F0F3807202C}" presName="ThreeConn_2-3" presStyleLbl="fgAccFollowNode1" presStyleIdx="1" presStyleCnt="2">
        <dgm:presLayoutVars>
          <dgm:bulletEnabled val="1"/>
        </dgm:presLayoutVars>
      </dgm:prSet>
      <dgm:spPr/>
    </dgm:pt>
    <dgm:pt modelId="{9E9E094D-7EB4-4CB3-A0FE-78FD5C3F0C1D}" type="pres">
      <dgm:prSet presAssocID="{F90A22A3-E1B9-470B-9140-9F0F3807202C}" presName="ThreeNodes_1_text" presStyleLbl="node1" presStyleIdx="2" presStyleCnt="3">
        <dgm:presLayoutVars>
          <dgm:bulletEnabled val="1"/>
        </dgm:presLayoutVars>
      </dgm:prSet>
      <dgm:spPr/>
    </dgm:pt>
    <dgm:pt modelId="{DDD9CBE6-CED3-4117-A9D1-3036F14AD2C9}" type="pres">
      <dgm:prSet presAssocID="{F90A22A3-E1B9-470B-9140-9F0F3807202C}" presName="ThreeNodes_2_text" presStyleLbl="node1" presStyleIdx="2" presStyleCnt="3">
        <dgm:presLayoutVars>
          <dgm:bulletEnabled val="1"/>
        </dgm:presLayoutVars>
      </dgm:prSet>
      <dgm:spPr/>
    </dgm:pt>
    <dgm:pt modelId="{461A6966-18FA-4742-9480-BC2D5AC8792B}" type="pres">
      <dgm:prSet presAssocID="{F90A22A3-E1B9-470B-9140-9F0F3807202C}" presName="ThreeNodes_3_text" presStyleLbl="node1" presStyleIdx="2" presStyleCnt="3">
        <dgm:presLayoutVars>
          <dgm:bulletEnabled val="1"/>
        </dgm:presLayoutVars>
      </dgm:prSet>
      <dgm:spPr/>
    </dgm:pt>
  </dgm:ptLst>
  <dgm:cxnLst>
    <dgm:cxn modelId="{AAA49D03-A445-47D8-8EB8-25F386903BC8}" type="presOf" srcId="{CD87C93A-6A89-4090-A4BB-CBA66912029E}" destId="{2B0E66BB-E39C-4F98-B6CA-05B19DD038A2}" srcOrd="0" destOrd="0" presId="urn:microsoft.com/office/officeart/2005/8/layout/vProcess5"/>
    <dgm:cxn modelId="{0942572D-56C7-491E-895B-17289D7805F7}" type="presOf" srcId="{870F519B-5DA0-462D-97CB-B27998611B43}" destId="{ACD052DB-014F-4CEE-88E9-FAD69463386A}" srcOrd="0" destOrd="0" presId="urn:microsoft.com/office/officeart/2005/8/layout/vProcess5"/>
    <dgm:cxn modelId="{B6400130-6861-4EA6-81C3-1523F14111B0}" type="presOf" srcId="{346AAB23-5A66-4A95-83D1-D55137EE54F4}" destId="{93BE9186-F92E-4F4C-96BF-429AC20B20BE}" srcOrd="0" destOrd="0" presId="urn:microsoft.com/office/officeart/2005/8/layout/vProcess5"/>
    <dgm:cxn modelId="{CBCA7A3C-9552-4B69-8AED-FC73A9C3F594}" type="presOf" srcId="{CD87C93A-6A89-4090-A4BB-CBA66912029E}" destId="{9E9E094D-7EB4-4CB3-A0FE-78FD5C3F0C1D}" srcOrd="1" destOrd="0" presId="urn:microsoft.com/office/officeart/2005/8/layout/vProcess5"/>
    <dgm:cxn modelId="{CC99EF79-5869-48D2-86A3-5D695ACF341B}" type="presOf" srcId="{6B6C2BFF-CD34-40B0-9D7D-DA6BAA542900}" destId="{DDD9CBE6-CED3-4117-A9D1-3036F14AD2C9}" srcOrd="1" destOrd="0" presId="urn:microsoft.com/office/officeart/2005/8/layout/vProcess5"/>
    <dgm:cxn modelId="{4410A37B-8822-4095-B2EC-477122B02857}" srcId="{F90A22A3-E1B9-470B-9140-9F0F3807202C}" destId="{CD87C93A-6A89-4090-A4BB-CBA66912029E}" srcOrd="0" destOrd="0" parTransId="{01EB422F-BABE-4C54-A24D-D4E6FC25066C}" sibTransId="{346AAB23-5A66-4A95-83D1-D55137EE54F4}"/>
    <dgm:cxn modelId="{C6B53EA6-FBCA-43E5-9A13-094A7858745C}" srcId="{F90A22A3-E1B9-470B-9140-9F0F3807202C}" destId="{6B6C2BFF-CD34-40B0-9D7D-DA6BAA542900}" srcOrd="1" destOrd="0" parTransId="{A22E5041-5DC1-4B00-82F7-81C4A92BB4D1}" sibTransId="{28425529-B095-4A71-8D58-844BA90B7947}"/>
    <dgm:cxn modelId="{2BE2A1AB-6379-431A-85CF-6DFE538A0AF2}" type="presOf" srcId="{6B6C2BFF-CD34-40B0-9D7D-DA6BAA542900}" destId="{F8D802DF-C228-4397-80F4-83C9352916D0}" srcOrd="0" destOrd="0" presId="urn:microsoft.com/office/officeart/2005/8/layout/vProcess5"/>
    <dgm:cxn modelId="{7C8CADB0-784D-4679-9580-6299C3FE0E8A}" type="presOf" srcId="{28425529-B095-4A71-8D58-844BA90B7947}" destId="{9C244EB8-B5E8-4FD7-9D58-A96DCDAAF372}" srcOrd="0" destOrd="0" presId="urn:microsoft.com/office/officeart/2005/8/layout/vProcess5"/>
    <dgm:cxn modelId="{E8EEFFCE-CFC8-4C3A-95D4-2AF9B1E1485C}" type="presOf" srcId="{F90A22A3-E1B9-470B-9140-9F0F3807202C}" destId="{BAE648AB-BAF4-459C-B3F4-598922A24F49}" srcOrd="0" destOrd="0" presId="urn:microsoft.com/office/officeart/2005/8/layout/vProcess5"/>
    <dgm:cxn modelId="{B66960D1-298D-4CED-85CC-720D9DB3E7BE}" type="presOf" srcId="{870F519B-5DA0-462D-97CB-B27998611B43}" destId="{461A6966-18FA-4742-9480-BC2D5AC8792B}" srcOrd="1" destOrd="0" presId="urn:microsoft.com/office/officeart/2005/8/layout/vProcess5"/>
    <dgm:cxn modelId="{5E4F27D3-8C57-4492-9878-57B1DF6AA0E3}" srcId="{F90A22A3-E1B9-470B-9140-9F0F3807202C}" destId="{870F519B-5DA0-462D-97CB-B27998611B43}" srcOrd="2" destOrd="0" parTransId="{8B72BABC-4172-4727-8715-82186C31B544}" sibTransId="{144874C7-4608-47B6-8F89-2FFF14B62D4E}"/>
    <dgm:cxn modelId="{1681D6B9-69C6-4A23-86C7-C732AE203902}" type="presParOf" srcId="{BAE648AB-BAF4-459C-B3F4-598922A24F49}" destId="{AE0EF4F3-4917-47F4-B3B4-F6203C208200}" srcOrd="0" destOrd="0" presId="urn:microsoft.com/office/officeart/2005/8/layout/vProcess5"/>
    <dgm:cxn modelId="{C6D37BFF-F438-4661-815F-3904AF40DEBD}" type="presParOf" srcId="{BAE648AB-BAF4-459C-B3F4-598922A24F49}" destId="{2B0E66BB-E39C-4F98-B6CA-05B19DD038A2}" srcOrd="1" destOrd="0" presId="urn:microsoft.com/office/officeart/2005/8/layout/vProcess5"/>
    <dgm:cxn modelId="{2DB7AB26-0A03-419E-8400-7765AA8B2FA0}" type="presParOf" srcId="{BAE648AB-BAF4-459C-B3F4-598922A24F49}" destId="{F8D802DF-C228-4397-80F4-83C9352916D0}" srcOrd="2" destOrd="0" presId="urn:microsoft.com/office/officeart/2005/8/layout/vProcess5"/>
    <dgm:cxn modelId="{C197D003-7B28-4921-B287-B6BE832940E7}" type="presParOf" srcId="{BAE648AB-BAF4-459C-B3F4-598922A24F49}" destId="{ACD052DB-014F-4CEE-88E9-FAD69463386A}" srcOrd="3" destOrd="0" presId="urn:microsoft.com/office/officeart/2005/8/layout/vProcess5"/>
    <dgm:cxn modelId="{A3AE9E04-ED06-43F6-B3D4-107A56406C8C}" type="presParOf" srcId="{BAE648AB-BAF4-459C-B3F4-598922A24F49}" destId="{93BE9186-F92E-4F4C-96BF-429AC20B20BE}" srcOrd="4" destOrd="0" presId="urn:microsoft.com/office/officeart/2005/8/layout/vProcess5"/>
    <dgm:cxn modelId="{037E899D-C8A8-4A6B-A50C-EDF94C7B89C8}" type="presParOf" srcId="{BAE648AB-BAF4-459C-B3F4-598922A24F49}" destId="{9C244EB8-B5E8-4FD7-9D58-A96DCDAAF372}" srcOrd="5" destOrd="0" presId="urn:microsoft.com/office/officeart/2005/8/layout/vProcess5"/>
    <dgm:cxn modelId="{5157E83C-E231-4E0C-928B-D1ED3CFC0580}" type="presParOf" srcId="{BAE648AB-BAF4-459C-B3F4-598922A24F49}" destId="{9E9E094D-7EB4-4CB3-A0FE-78FD5C3F0C1D}" srcOrd="6" destOrd="0" presId="urn:microsoft.com/office/officeart/2005/8/layout/vProcess5"/>
    <dgm:cxn modelId="{AA405703-132C-407A-AF9B-3B0106F641B7}" type="presParOf" srcId="{BAE648AB-BAF4-459C-B3F4-598922A24F49}" destId="{DDD9CBE6-CED3-4117-A9D1-3036F14AD2C9}" srcOrd="7" destOrd="0" presId="urn:microsoft.com/office/officeart/2005/8/layout/vProcess5"/>
    <dgm:cxn modelId="{EBE8936F-3DAE-4F00-AA9A-AA55FCE572F6}" type="presParOf" srcId="{BAE648AB-BAF4-459C-B3F4-598922A24F49}" destId="{461A6966-18FA-4742-9480-BC2D5AC8792B}"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0E66BB-E39C-4F98-B6CA-05B19DD038A2}">
      <dsp:nvSpPr>
        <dsp:cNvPr id="0" name=""/>
        <dsp:cNvSpPr/>
      </dsp:nvSpPr>
      <dsp:spPr>
        <a:xfrm>
          <a:off x="0" y="0"/>
          <a:ext cx="5010158" cy="1361163"/>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100000"/>
            </a:lnSpc>
            <a:spcBef>
              <a:spcPct val="0"/>
            </a:spcBef>
            <a:spcAft>
              <a:spcPct val="35000"/>
            </a:spcAft>
            <a:buNone/>
            <a:defRPr cap="all"/>
          </a:pPr>
          <a:r>
            <a:rPr lang="en-SG" sz="1100" kern="1200" dirty="0"/>
            <a:t>From the information I have gather we can identify serious problems with certain cities and facilities in terms of GHG emission.</a:t>
          </a:r>
          <a:endParaRPr lang="en-US" sz="1100" kern="1200" dirty="0"/>
        </a:p>
      </dsp:txBody>
      <dsp:txXfrm>
        <a:off x="39867" y="39867"/>
        <a:ext cx="3541356" cy="1281429"/>
      </dsp:txXfrm>
    </dsp:sp>
    <dsp:sp modelId="{F8D802DF-C228-4397-80F4-83C9352916D0}">
      <dsp:nvSpPr>
        <dsp:cNvPr id="0" name=""/>
        <dsp:cNvSpPr/>
      </dsp:nvSpPr>
      <dsp:spPr>
        <a:xfrm>
          <a:off x="442072" y="1588024"/>
          <a:ext cx="5010158" cy="1361163"/>
        </a:xfrm>
        <a:prstGeom prst="roundRect">
          <a:avLst>
            <a:gd name="adj" fmla="val 10000"/>
          </a:avLst>
        </a:prstGeom>
        <a:solidFill>
          <a:srgbClr val="5C7E4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100000"/>
            </a:lnSpc>
            <a:spcBef>
              <a:spcPct val="0"/>
            </a:spcBef>
            <a:spcAft>
              <a:spcPct val="35000"/>
            </a:spcAft>
            <a:buNone/>
            <a:defRPr cap="all"/>
          </a:pPr>
          <a:r>
            <a:rPr lang="en-US" sz="1100" b="0" i="0" kern="1200"/>
            <a:t>This indicates the need for targeted sustainability initiatives in these areas to reduce emissions.</a:t>
          </a:r>
          <a:endParaRPr lang="en-US" sz="1100" kern="1200"/>
        </a:p>
      </dsp:txBody>
      <dsp:txXfrm>
        <a:off x="481939" y="1627891"/>
        <a:ext cx="3603595" cy="1281429"/>
      </dsp:txXfrm>
    </dsp:sp>
    <dsp:sp modelId="{ACD052DB-014F-4CEE-88E9-FAD69463386A}">
      <dsp:nvSpPr>
        <dsp:cNvPr id="0" name=""/>
        <dsp:cNvSpPr/>
      </dsp:nvSpPr>
      <dsp:spPr>
        <a:xfrm>
          <a:off x="884145" y="3176049"/>
          <a:ext cx="5010158" cy="1361163"/>
        </a:xfrm>
        <a:prstGeom prst="roundRect">
          <a:avLst>
            <a:gd name="adj" fmla="val 10000"/>
          </a:avLst>
        </a:prstGeom>
        <a:solidFill>
          <a:schemeClr val="bg2">
            <a:lumMod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100000"/>
            </a:lnSpc>
            <a:spcBef>
              <a:spcPct val="0"/>
            </a:spcBef>
            <a:spcAft>
              <a:spcPct val="35000"/>
            </a:spcAft>
            <a:buNone/>
            <a:defRPr cap="all"/>
          </a:pPr>
          <a:r>
            <a:rPr lang="en-US" sz="1100" kern="1200"/>
            <a:t>We also learnt that major issue lies with the school board, and this suggest that </a:t>
          </a:r>
          <a:r>
            <a:rPr lang="en-US" sz="1100" b="0" i="0" kern="1200"/>
            <a:t>Implementing energy conservation measures and renewable energy solutions can help mitigate emissions in educational facilities.</a:t>
          </a:r>
          <a:endParaRPr lang="en-US" sz="1100" kern="1200"/>
        </a:p>
      </dsp:txBody>
      <dsp:txXfrm>
        <a:off x="924012" y="3215916"/>
        <a:ext cx="3603595" cy="1281429"/>
      </dsp:txXfrm>
    </dsp:sp>
    <dsp:sp modelId="{93BE9186-F92E-4F4C-96BF-429AC20B20BE}">
      <dsp:nvSpPr>
        <dsp:cNvPr id="0" name=""/>
        <dsp:cNvSpPr/>
      </dsp:nvSpPr>
      <dsp:spPr>
        <a:xfrm>
          <a:off x="4125401" y="1032215"/>
          <a:ext cx="884756" cy="884756"/>
        </a:xfrm>
        <a:prstGeom prst="downArrow">
          <a:avLst>
            <a:gd name="adj1" fmla="val 55000"/>
            <a:gd name="adj2" fmla="val 45000"/>
          </a:avLst>
        </a:prstGeom>
        <a:solidFill>
          <a:schemeClr val="bg1">
            <a:lumMod val="65000"/>
            <a:alpha val="90000"/>
          </a:schemeClr>
        </a:solidFill>
        <a:ln w="12700" cap="flat" cmpd="sng" algn="ctr">
          <a:solidFill>
            <a:schemeClr val="tx1">
              <a:lumMod val="85000"/>
              <a:lumOff val="15000"/>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324471" y="1032215"/>
        <a:ext cx="486616" cy="665779"/>
      </dsp:txXfrm>
    </dsp:sp>
    <dsp:sp modelId="{9C244EB8-B5E8-4FD7-9D58-A96DCDAAF372}">
      <dsp:nvSpPr>
        <dsp:cNvPr id="0" name=""/>
        <dsp:cNvSpPr/>
      </dsp:nvSpPr>
      <dsp:spPr>
        <a:xfrm>
          <a:off x="4567474" y="2611166"/>
          <a:ext cx="884756" cy="884756"/>
        </a:xfrm>
        <a:prstGeom prst="downArrow">
          <a:avLst>
            <a:gd name="adj1" fmla="val 55000"/>
            <a:gd name="adj2" fmla="val 45000"/>
          </a:avLst>
        </a:prstGeom>
        <a:solidFill>
          <a:srgbClr val="ADA5B2">
            <a:alpha val="90000"/>
          </a:srgbClr>
        </a:solidFill>
        <a:ln w="12700" cap="flat" cmpd="sng" algn="ctr">
          <a:solidFill>
            <a:schemeClr val="tx1">
              <a:lumMod val="85000"/>
              <a:lumOff val="15000"/>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766544" y="2611166"/>
        <a:ext cx="486616" cy="665779"/>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3D70-91AA-429A-BD57-1CB6792B30EE}"/>
              </a:ext>
            </a:extLst>
          </p:cNvPr>
          <p:cNvSpPr>
            <a:spLocks noGrp="1"/>
          </p:cNvSpPr>
          <p:nvPr>
            <p:ph type="ctrTitle"/>
          </p:nvPr>
        </p:nvSpPr>
        <p:spPr>
          <a:xfrm>
            <a:off x="1088136" y="1078030"/>
            <a:ext cx="9288096" cy="2956718"/>
          </a:xfrm>
        </p:spPr>
        <p:txBody>
          <a:bodyPr anchor="t">
            <a:noAutofit/>
          </a:bodyPr>
          <a:lstStyle>
            <a:lvl1pPr algn="l">
              <a:defRPr sz="6600" cap="all" baseline="0"/>
            </a:lvl1pPr>
          </a:lstStyle>
          <a:p>
            <a:r>
              <a:rPr lang="en-US" dirty="0"/>
              <a:t>Click to edit Master title style</a:t>
            </a:r>
          </a:p>
        </p:txBody>
      </p:sp>
      <p:sp>
        <p:nvSpPr>
          <p:cNvPr id="3" name="Subtitle 2">
            <a:extLst>
              <a:ext uri="{FF2B5EF4-FFF2-40B4-BE49-F238E27FC236}">
                <a16:creationId xmlns:a16="http://schemas.microsoft.com/office/drawing/2014/main" id="{F065D245-B564-481D-A323-F73C5BCA8461}"/>
              </a:ext>
            </a:extLst>
          </p:cNvPr>
          <p:cNvSpPr>
            <a:spLocks noGrp="1"/>
          </p:cNvSpPr>
          <p:nvPr>
            <p:ph type="subTitle" idx="1"/>
          </p:nvPr>
        </p:nvSpPr>
        <p:spPr>
          <a:xfrm>
            <a:off x="1088136" y="4455621"/>
            <a:ext cx="9288096" cy="1435331"/>
          </a:xfrm>
        </p:spPr>
        <p:txBody>
          <a:bodyPr>
            <a:normAutofit/>
          </a:bodyPr>
          <a:lstStyle>
            <a:lvl1pPr marL="0" indent="0" algn="l">
              <a:lnSpc>
                <a:spcPct val="12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8E072EE-51B3-4C0C-A460-4684AB079301}"/>
              </a:ext>
            </a:extLst>
          </p:cNvPr>
          <p:cNvSpPr>
            <a:spLocks noGrp="1"/>
          </p:cNvSpPr>
          <p:nvPr>
            <p:ph type="dt" sz="half" idx="10"/>
          </p:nvPr>
        </p:nvSpPr>
        <p:spPr/>
        <p:txBody>
          <a:bodyPr/>
          <a:lstStyle/>
          <a:p>
            <a:fld id="{A1E45834-53BD-4C8F-B791-CD5378F4150E}" type="datetimeFigureOut">
              <a:rPr lang="en-US" smtClean="0"/>
              <a:t>2/1/2024</a:t>
            </a:fld>
            <a:endParaRPr lang="en-US"/>
          </a:p>
        </p:txBody>
      </p:sp>
      <p:sp>
        <p:nvSpPr>
          <p:cNvPr id="5" name="Footer Placeholder 4">
            <a:extLst>
              <a:ext uri="{FF2B5EF4-FFF2-40B4-BE49-F238E27FC236}">
                <a16:creationId xmlns:a16="http://schemas.microsoft.com/office/drawing/2014/main" id="{011422A5-3076-413B-84CB-ED3BA4171C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267C68-40D5-477E-9DBC-C28FD4B1142F}"/>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39274725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6C900-05BC-4021-B69F-2DAF974B7EF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3F26E227-253A-44A0-9404-1CFD8CE41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FF5A02-0FC4-41C8-A13C-4C929B28846B}"/>
              </a:ext>
            </a:extLst>
          </p:cNvPr>
          <p:cNvSpPr>
            <a:spLocks noGrp="1"/>
          </p:cNvSpPr>
          <p:nvPr>
            <p:ph type="dt" sz="half" idx="10"/>
          </p:nvPr>
        </p:nvSpPr>
        <p:spPr/>
        <p:txBody>
          <a:bodyPr/>
          <a:lstStyle/>
          <a:p>
            <a:fld id="{A1E45834-53BD-4C8F-B791-CD5378F4150E}" type="datetimeFigureOut">
              <a:rPr lang="en-US" smtClean="0"/>
              <a:t>2/1/2024</a:t>
            </a:fld>
            <a:endParaRPr lang="en-US"/>
          </a:p>
        </p:txBody>
      </p:sp>
      <p:sp>
        <p:nvSpPr>
          <p:cNvPr id="5" name="Footer Placeholder 4">
            <a:extLst>
              <a:ext uri="{FF2B5EF4-FFF2-40B4-BE49-F238E27FC236}">
                <a16:creationId xmlns:a16="http://schemas.microsoft.com/office/drawing/2014/main" id="{80459378-C430-49DB-B2D6-E32FBBCD4A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B9D57D-CB8E-4E67-AE2D-2790E2AA60CB}"/>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21586360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2CF945-D70F-49C1-8CE5-5758C1166014}"/>
              </a:ext>
            </a:extLst>
          </p:cNvPr>
          <p:cNvSpPr>
            <a:spLocks noGrp="1"/>
          </p:cNvSpPr>
          <p:nvPr>
            <p:ph type="title" orient="vert"/>
          </p:nvPr>
        </p:nvSpPr>
        <p:spPr>
          <a:xfrm>
            <a:off x="9182100" y="1091381"/>
            <a:ext cx="2171700" cy="4953369"/>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C2FDB721-04AA-4330-8045-3F2D9BB4BC66}"/>
              </a:ext>
            </a:extLst>
          </p:cNvPr>
          <p:cNvSpPr>
            <a:spLocks noGrp="1"/>
          </p:cNvSpPr>
          <p:nvPr>
            <p:ph type="body" orient="vert" idx="1"/>
          </p:nvPr>
        </p:nvSpPr>
        <p:spPr>
          <a:xfrm>
            <a:off x="838200" y="1091381"/>
            <a:ext cx="8265340" cy="4953369"/>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F418C15-991C-4C71-8DCD-DB3B3888831F}"/>
              </a:ext>
            </a:extLst>
          </p:cNvPr>
          <p:cNvSpPr>
            <a:spLocks noGrp="1"/>
          </p:cNvSpPr>
          <p:nvPr>
            <p:ph type="dt" sz="half" idx="10"/>
          </p:nvPr>
        </p:nvSpPr>
        <p:spPr/>
        <p:txBody>
          <a:bodyPr/>
          <a:lstStyle/>
          <a:p>
            <a:fld id="{A1E45834-53BD-4C8F-B791-CD5378F4150E}" type="datetimeFigureOut">
              <a:rPr lang="en-US" smtClean="0"/>
              <a:t>2/1/2024</a:t>
            </a:fld>
            <a:endParaRPr lang="en-US"/>
          </a:p>
        </p:txBody>
      </p:sp>
      <p:sp>
        <p:nvSpPr>
          <p:cNvPr id="5" name="Footer Placeholder 4">
            <a:extLst>
              <a:ext uri="{FF2B5EF4-FFF2-40B4-BE49-F238E27FC236}">
                <a16:creationId xmlns:a16="http://schemas.microsoft.com/office/drawing/2014/main" id="{F7728CC3-5830-4EFA-B28E-1648904DE1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DA91B6-E419-4483-9B66-3C758788BC48}"/>
              </a:ext>
            </a:extLst>
          </p:cNvPr>
          <p:cNvSpPr>
            <a:spLocks noGrp="1"/>
          </p:cNvSpPr>
          <p:nvPr>
            <p:ph type="sldNum" sz="quarter" idx="12"/>
          </p:nvPr>
        </p:nvSpPr>
        <p:spPr/>
        <p:txBody>
          <a:bodyPr/>
          <a:lstStyle/>
          <a:p>
            <a:fld id="{719D7796-F675-488F-AC46-C88938C80352}" type="slidenum">
              <a:rPr lang="en-US" smtClean="0"/>
              <a:t>‹#›</a:t>
            </a:fld>
            <a:endParaRPr lang="en-US"/>
          </a:p>
        </p:txBody>
      </p:sp>
      <p:cxnSp>
        <p:nvCxnSpPr>
          <p:cNvPr id="7" name="Straight Connector 6">
            <a:extLst>
              <a:ext uri="{FF2B5EF4-FFF2-40B4-BE49-F238E27FC236}">
                <a16:creationId xmlns:a16="http://schemas.microsoft.com/office/drawing/2014/main" id="{DE447C6A-78C3-4687-9A71-A05DBF6700DE}"/>
              </a:ext>
            </a:extLst>
          </p:cNvPr>
          <p:cNvCxnSpPr>
            <a:cxnSpLocks/>
          </p:cNvCxnSpPr>
          <p:nvPr/>
        </p:nvCxnSpPr>
        <p:spPr>
          <a:xfrm>
            <a:off x="11387805"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2816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EE2F5-9D3C-4BE7-9AD5-335B31CF2C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F98C4F-4BF6-47CF-ABEE-2B12748C47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539070-70D2-4DD1-A439-155343FE262E}"/>
              </a:ext>
            </a:extLst>
          </p:cNvPr>
          <p:cNvSpPr>
            <a:spLocks noGrp="1"/>
          </p:cNvSpPr>
          <p:nvPr>
            <p:ph type="dt" sz="half" idx="10"/>
          </p:nvPr>
        </p:nvSpPr>
        <p:spPr/>
        <p:txBody>
          <a:bodyPr/>
          <a:lstStyle/>
          <a:p>
            <a:fld id="{A1E45834-53BD-4C8F-B791-CD5378F4150E}" type="datetimeFigureOut">
              <a:rPr lang="en-US" smtClean="0"/>
              <a:t>2/1/2024</a:t>
            </a:fld>
            <a:endParaRPr lang="en-US"/>
          </a:p>
        </p:txBody>
      </p:sp>
      <p:sp>
        <p:nvSpPr>
          <p:cNvPr id="5" name="Footer Placeholder 4">
            <a:extLst>
              <a:ext uri="{FF2B5EF4-FFF2-40B4-BE49-F238E27FC236}">
                <a16:creationId xmlns:a16="http://schemas.microsoft.com/office/drawing/2014/main" id="{6151AB30-CD74-471D-9FA6-ADC0C901E6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A137C4-F19E-4521-8DCB-4E0CF9CA3193}"/>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813068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8007D-9B1D-4E2C-B38F-29C6820996DF}"/>
              </a:ext>
            </a:extLst>
          </p:cNvPr>
          <p:cNvSpPr>
            <a:spLocks noGrp="1"/>
          </p:cNvSpPr>
          <p:nvPr>
            <p:ph type="title"/>
          </p:nvPr>
        </p:nvSpPr>
        <p:spPr>
          <a:xfrm>
            <a:off x="1090940" y="1099127"/>
            <a:ext cx="9272260" cy="3472874"/>
          </a:xfrm>
        </p:spPr>
        <p:txBody>
          <a:bodyPr anchor="t">
            <a:normAutofit/>
          </a:bodyPr>
          <a:lstStyle>
            <a:lvl1pPr>
              <a:defRPr sz="40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960C51B-B525-4032-9D08-2978D7367BFF}"/>
              </a:ext>
            </a:extLst>
          </p:cNvPr>
          <p:cNvSpPr>
            <a:spLocks noGrp="1"/>
          </p:cNvSpPr>
          <p:nvPr>
            <p:ph type="body" idx="1"/>
          </p:nvPr>
        </p:nvSpPr>
        <p:spPr>
          <a:xfrm>
            <a:off x="1090939" y="4572000"/>
            <a:ext cx="9272262" cy="1320801"/>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408851-4DCC-447C-828A-5F7E66F7623D}"/>
              </a:ext>
            </a:extLst>
          </p:cNvPr>
          <p:cNvSpPr>
            <a:spLocks noGrp="1"/>
          </p:cNvSpPr>
          <p:nvPr>
            <p:ph type="dt" sz="half" idx="10"/>
          </p:nvPr>
        </p:nvSpPr>
        <p:spPr/>
        <p:txBody>
          <a:bodyPr/>
          <a:lstStyle/>
          <a:p>
            <a:fld id="{A1E45834-53BD-4C8F-B791-CD5378F4150E}" type="datetimeFigureOut">
              <a:rPr lang="en-US" smtClean="0"/>
              <a:t>2/1/2024</a:t>
            </a:fld>
            <a:endParaRPr lang="en-US"/>
          </a:p>
        </p:txBody>
      </p:sp>
      <p:sp>
        <p:nvSpPr>
          <p:cNvPr id="5" name="Footer Placeholder 4">
            <a:extLst>
              <a:ext uri="{FF2B5EF4-FFF2-40B4-BE49-F238E27FC236}">
                <a16:creationId xmlns:a16="http://schemas.microsoft.com/office/drawing/2014/main" id="{4C094542-CAEF-4D6C-BE6A-BC100F0590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8BDE40-8468-4051-9703-B751608AAF9D}"/>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056113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BF7AE-3892-4896-8C15-7A35A41EFD9C}"/>
              </a:ext>
            </a:extLst>
          </p:cNvPr>
          <p:cNvSpPr>
            <a:spLocks noGrp="1"/>
          </p:cNvSpPr>
          <p:nvPr>
            <p:ph type="title"/>
          </p:nvPr>
        </p:nvSpPr>
        <p:spPr>
          <a:xfrm>
            <a:off x="1088136" y="1088136"/>
            <a:ext cx="9890066" cy="1294228"/>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F2FD9A26-86F1-4817-B243-4DE63B4F182F}"/>
              </a:ext>
            </a:extLst>
          </p:cNvPr>
          <p:cNvSpPr>
            <a:spLocks noGrp="1"/>
          </p:cNvSpPr>
          <p:nvPr>
            <p:ph sz="half" idx="1"/>
          </p:nvPr>
        </p:nvSpPr>
        <p:spPr>
          <a:xfrm>
            <a:off x="1082185" y="2440568"/>
            <a:ext cx="4841505" cy="38012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454BF9B-EA16-48C8-96B9-7A66051BE768}"/>
              </a:ext>
            </a:extLst>
          </p:cNvPr>
          <p:cNvSpPr>
            <a:spLocks noGrp="1"/>
          </p:cNvSpPr>
          <p:nvPr>
            <p:ph sz="half" idx="2"/>
          </p:nvPr>
        </p:nvSpPr>
        <p:spPr>
          <a:xfrm>
            <a:off x="6172200" y="2440568"/>
            <a:ext cx="4806002" cy="3801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6E2D9F-1FCE-4A1C-996E-DB05777A8994}"/>
              </a:ext>
            </a:extLst>
          </p:cNvPr>
          <p:cNvSpPr>
            <a:spLocks noGrp="1"/>
          </p:cNvSpPr>
          <p:nvPr>
            <p:ph type="dt" sz="half" idx="10"/>
          </p:nvPr>
        </p:nvSpPr>
        <p:spPr/>
        <p:txBody>
          <a:bodyPr/>
          <a:lstStyle/>
          <a:p>
            <a:fld id="{A1E45834-53BD-4C8F-B791-CD5378F4150E}" type="datetimeFigureOut">
              <a:rPr lang="en-US" smtClean="0"/>
              <a:t>2/1/2024</a:t>
            </a:fld>
            <a:endParaRPr lang="en-US"/>
          </a:p>
        </p:txBody>
      </p:sp>
      <p:sp>
        <p:nvSpPr>
          <p:cNvPr id="6" name="Footer Placeholder 5">
            <a:extLst>
              <a:ext uri="{FF2B5EF4-FFF2-40B4-BE49-F238E27FC236}">
                <a16:creationId xmlns:a16="http://schemas.microsoft.com/office/drawing/2014/main" id="{40629E05-3F6C-40BF-9324-118588B6CA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9BE013-C5C0-4CBD-982E-36F037F7366F}"/>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2767331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ED885-5FE5-4407-BE4D-FAD01C40A905}"/>
              </a:ext>
            </a:extLst>
          </p:cNvPr>
          <p:cNvSpPr>
            <a:spLocks noGrp="1"/>
          </p:cNvSpPr>
          <p:nvPr>
            <p:ph type="title"/>
          </p:nvPr>
        </p:nvSpPr>
        <p:spPr>
          <a:xfrm>
            <a:off x="1090940" y="1084333"/>
            <a:ext cx="9949455" cy="838856"/>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6E322A77-C134-4857-83E5-51217D3C29FB}"/>
              </a:ext>
            </a:extLst>
          </p:cNvPr>
          <p:cNvSpPr>
            <a:spLocks noGrp="1"/>
          </p:cNvSpPr>
          <p:nvPr>
            <p:ph type="body" idx="1"/>
          </p:nvPr>
        </p:nvSpPr>
        <p:spPr>
          <a:xfrm>
            <a:off x="1092088" y="1923190"/>
            <a:ext cx="4816475" cy="838856"/>
          </a:xfrm>
        </p:spPr>
        <p:txBody>
          <a:bodyPr anchor="b">
            <a:normAutofit/>
          </a:bodyPr>
          <a:lstStyle>
            <a:lvl1pPr marL="0" indent="0">
              <a:lnSpc>
                <a:spcPct val="100000"/>
              </a:lnSpc>
              <a:buNone/>
              <a:defRPr sz="2000" b="1"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A4ECBFE-C62C-471B-BFE4-1272EAC3479D}"/>
              </a:ext>
            </a:extLst>
          </p:cNvPr>
          <p:cNvSpPr>
            <a:spLocks noGrp="1"/>
          </p:cNvSpPr>
          <p:nvPr>
            <p:ph sz="half" idx="2"/>
          </p:nvPr>
        </p:nvSpPr>
        <p:spPr>
          <a:xfrm>
            <a:off x="1092088" y="2825791"/>
            <a:ext cx="4816475" cy="33638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710AFC6-F407-4F35-BD37-B32F9B4036D0}"/>
              </a:ext>
            </a:extLst>
          </p:cNvPr>
          <p:cNvSpPr>
            <a:spLocks noGrp="1"/>
          </p:cNvSpPr>
          <p:nvPr>
            <p:ph type="body" sz="quarter" idx="3"/>
          </p:nvPr>
        </p:nvSpPr>
        <p:spPr>
          <a:xfrm>
            <a:off x="6215482" y="1923190"/>
            <a:ext cx="4824913" cy="838856"/>
          </a:xfrm>
        </p:spPr>
        <p:txBody>
          <a:bodyPr anchor="b">
            <a:normAutofit/>
          </a:bodyPr>
          <a:lstStyle>
            <a:lvl1pPr marL="0" indent="0">
              <a:lnSpc>
                <a:spcPct val="100000"/>
              </a:lnSpc>
              <a:buNone/>
              <a:defRPr sz="2000" b="1"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8D60D5-0F83-46CB-92F3-849FC08E6E92}"/>
              </a:ext>
            </a:extLst>
          </p:cNvPr>
          <p:cNvSpPr>
            <a:spLocks noGrp="1"/>
          </p:cNvSpPr>
          <p:nvPr>
            <p:ph sz="quarter" idx="4"/>
          </p:nvPr>
        </p:nvSpPr>
        <p:spPr>
          <a:xfrm>
            <a:off x="6215482" y="2825791"/>
            <a:ext cx="4824913" cy="3363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5AE694-5CA0-48DA-90D3-EC42BD1D86C1}"/>
              </a:ext>
            </a:extLst>
          </p:cNvPr>
          <p:cNvSpPr>
            <a:spLocks noGrp="1"/>
          </p:cNvSpPr>
          <p:nvPr>
            <p:ph type="dt" sz="half" idx="10"/>
          </p:nvPr>
        </p:nvSpPr>
        <p:spPr/>
        <p:txBody>
          <a:bodyPr/>
          <a:lstStyle/>
          <a:p>
            <a:fld id="{A1E45834-53BD-4C8F-B791-CD5378F4150E}" type="datetimeFigureOut">
              <a:rPr lang="en-US" smtClean="0"/>
              <a:t>2/1/2024</a:t>
            </a:fld>
            <a:endParaRPr lang="en-US"/>
          </a:p>
        </p:txBody>
      </p:sp>
      <p:sp>
        <p:nvSpPr>
          <p:cNvPr id="8" name="Footer Placeholder 7">
            <a:extLst>
              <a:ext uri="{FF2B5EF4-FFF2-40B4-BE49-F238E27FC236}">
                <a16:creationId xmlns:a16="http://schemas.microsoft.com/office/drawing/2014/main" id="{F340A80D-4CCB-4899-9E1D-A5967F4E64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753A9D-469A-4ED9-99A1-7E4B115F8933}"/>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225485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C91E-0A11-4E5D-9B8D-5316E73A2D58}"/>
              </a:ext>
            </a:extLst>
          </p:cNvPr>
          <p:cNvSpPr>
            <a:spLocks noGrp="1"/>
          </p:cNvSpPr>
          <p:nvPr>
            <p:ph type="title"/>
          </p:nvPr>
        </p:nvSpPr>
        <p:spPr/>
        <p:txBody>
          <a:bodyPr/>
          <a:lstStyle>
            <a:lvl1pPr>
              <a:defRPr cap="all" baseline="0"/>
            </a:lvl1pPr>
          </a:lstStyle>
          <a:p>
            <a:r>
              <a:rPr lang="en-US" dirty="0"/>
              <a:t>Click to edit Master title style</a:t>
            </a:r>
          </a:p>
        </p:txBody>
      </p:sp>
      <p:sp>
        <p:nvSpPr>
          <p:cNvPr id="3" name="Date Placeholder 2">
            <a:extLst>
              <a:ext uri="{FF2B5EF4-FFF2-40B4-BE49-F238E27FC236}">
                <a16:creationId xmlns:a16="http://schemas.microsoft.com/office/drawing/2014/main" id="{A1B8A8D1-71AD-4F9F-B393-9EED83FEF003}"/>
              </a:ext>
            </a:extLst>
          </p:cNvPr>
          <p:cNvSpPr>
            <a:spLocks noGrp="1"/>
          </p:cNvSpPr>
          <p:nvPr>
            <p:ph type="dt" sz="half" idx="10"/>
          </p:nvPr>
        </p:nvSpPr>
        <p:spPr/>
        <p:txBody>
          <a:bodyPr/>
          <a:lstStyle/>
          <a:p>
            <a:fld id="{A1E45834-53BD-4C8F-B791-CD5378F4150E}" type="datetimeFigureOut">
              <a:rPr lang="en-US" smtClean="0"/>
              <a:t>2/1/2024</a:t>
            </a:fld>
            <a:endParaRPr lang="en-US"/>
          </a:p>
        </p:txBody>
      </p:sp>
      <p:sp>
        <p:nvSpPr>
          <p:cNvPr id="4" name="Footer Placeholder 3">
            <a:extLst>
              <a:ext uri="{FF2B5EF4-FFF2-40B4-BE49-F238E27FC236}">
                <a16:creationId xmlns:a16="http://schemas.microsoft.com/office/drawing/2014/main" id="{D7E36922-9A4C-453D-9B70-0C3A70281C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5AAEF2-65DC-4E28-9AA4-5115ACB074CC}"/>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2733126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48B02B-A32A-4383-BBC7-0C383390A96F}"/>
              </a:ext>
            </a:extLst>
          </p:cNvPr>
          <p:cNvSpPr>
            <a:spLocks noGrp="1"/>
          </p:cNvSpPr>
          <p:nvPr>
            <p:ph type="dt" sz="half" idx="10"/>
          </p:nvPr>
        </p:nvSpPr>
        <p:spPr/>
        <p:txBody>
          <a:bodyPr/>
          <a:lstStyle/>
          <a:p>
            <a:fld id="{A1E45834-53BD-4C8F-B791-CD5378F4150E}" type="datetimeFigureOut">
              <a:rPr lang="en-US" smtClean="0"/>
              <a:t>2/1/2024</a:t>
            </a:fld>
            <a:endParaRPr lang="en-US"/>
          </a:p>
        </p:txBody>
      </p:sp>
      <p:sp>
        <p:nvSpPr>
          <p:cNvPr id="3" name="Footer Placeholder 2">
            <a:extLst>
              <a:ext uri="{FF2B5EF4-FFF2-40B4-BE49-F238E27FC236}">
                <a16:creationId xmlns:a16="http://schemas.microsoft.com/office/drawing/2014/main" id="{FCFF7E77-47E0-4F9E-9148-8D0C59C0CF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8005A2-ECF0-4759-A17B-FDECE80683F4}"/>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415007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1DD4B-5676-477E-8C52-4C1CF160FCDE}"/>
              </a:ext>
            </a:extLst>
          </p:cNvPr>
          <p:cNvSpPr>
            <a:spLocks noGrp="1"/>
          </p:cNvSpPr>
          <p:nvPr>
            <p:ph type="title"/>
          </p:nvPr>
        </p:nvSpPr>
        <p:spPr>
          <a:xfrm>
            <a:off x="1090940" y="1094448"/>
            <a:ext cx="3785860" cy="1554362"/>
          </a:xfrm>
        </p:spPr>
        <p:txBody>
          <a:bodyPr anchor="t">
            <a:normAutofit/>
          </a:bodyPr>
          <a:lstStyle>
            <a:lvl1pPr>
              <a:defRPr sz="2800" cap="all" baseline="0"/>
            </a:lvl1pPr>
          </a:lstStyle>
          <a:p>
            <a:r>
              <a:rPr lang="en-US" dirty="0"/>
              <a:t>Click to edit Master title style</a:t>
            </a:r>
          </a:p>
        </p:txBody>
      </p:sp>
      <p:sp>
        <p:nvSpPr>
          <p:cNvPr id="3" name="Content Placeholder 2">
            <a:extLst>
              <a:ext uri="{FF2B5EF4-FFF2-40B4-BE49-F238E27FC236}">
                <a16:creationId xmlns:a16="http://schemas.microsoft.com/office/drawing/2014/main" id="{4B5A3E63-EB15-4D82-BF2B-36BB030C430D}"/>
              </a:ext>
            </a:extLst>
          </p:cNvPr>
          <p:cNvSpPr>
            <a:spLocks noGrp="1"/>
          </p:cNvSpPr>
          <p:nvPr>
            <p:ph idx="1"/>
          </p:nvPr>
        </p:nvSpPr>
        <p:spPr>
          <a:xfrm>
            <a:off x="5524500" y="922689"/>
            <a:ext cx="548600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CBE994E-BAB7-43DC-A0E4-C779CF2A33D5}"/>
              </a:ext>
            </a:extLst>
          </p:cNvPr>
          <p:cNvSpPr>
            <a:spLocks noGrp="1"/>
          </p:cNvSpPr>
          <p:nvPr>
            <p:ph type="body" sz="half" idx="2"/>
          </p:nvPr>
        </p:nvSpPr>
        <p:spPr>
          <a:xfrm>
            <a:off x="1090940" y="2701254"/>
            <a:ext cx="3785860" cy="316773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EFAAA-1B70-42AA-ADCC-F49B58132654}"/>
              </a:ext>
            </a:extLst>
          </p:cNvPr>
          <p:cNvSpPr>
            <a:spLocks noGrp="1"/>
          </p:cNvSpPr>
          <p:nvPr>
            <p:ph type="dt" sz="half" idx="10"/>
          </p:nvPr>
        </p:nvSpPr>
        <p:spPr/>
        <p:txBody>
          <a:bodyPr/>
          <a:lstStyle/>
          <a:p>
            <a:fld id="{A1E45834-53BD-4C8F-B791-CD5378F4150E}" type="datetimeFigureOut">
              <a:rPr lang="en-US" smtClean="0"/>
              <a:t>2/1/2024</a:t>
            </a:fld>
            <a:endParaRPr lang="en-US"/>
          </a:p>
        </p:txBody>
      </p:sp>
      <p:sp>
        <p:nvSpPr>
          <p:cNvPr id="6" name="Footer Placeholder 5">
            <a:extLst>
              <a:ext uri="{FF2B5EF4-FFF2-40B4-BE49-F238E27FC236}">
                <a16:creationId xmlns:a16="http://schemas.microsoft.com/office/drawing/2014/main" id="{E4C7B6CC-1C13-4F34-AC86-CCD442C8C3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F1B638-9061-41AD-AF47-73A4AF8B781A}"/>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874791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F3C43-1676-4A29-83F9-D788ED2E71E9}"/>
              </a:ext>
            </a:extLst>
          </p:cNvPr>
          <p:cNvSpPr>
            <a:spLocks noGrp="1"/>
          </p:cNvSpPr>
          <p:nvPr>
            <p:ph type="title"/>
          </p:nvPr>
        </p:nvSpPr>
        <p:spPr>
          <a:xfrm>
            <a:off x="1090940" y="1097280"/>
            <a:ext cx="3785860" cy="1559740"/>
          </a:xfrm>
        </p:spPr>
        <p:txBody>
          <a:bodyPr anchor="t">
            <a:normAutofit/>
          </a:bodyPr>
          <a:lstStyle>
            <a:lvl1pPr>
              <a:defRPr sz="2800" cap="all"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214A903-97C7-4349-B8CE-1BBED1942E3B}"/>
              </a:ext>
            </a:extLst>
          </p:cNvPr>
          <p:cNvSpPr>
            <a:spLocks noGrp="1"/>
          </p:cNvSpPr>
          <p:nvPr>
            <p:ph type="pic" idx="1"/>
          </p:nvPr>
        </p:nvSpPr>
        <p:spPr>
          <a:xfrm>
            <a:off x="5524500" y="1143000"/>
            <a:ext cx="54864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BF0A9F58-4AEB-4286-98F7-3C77AA913BE8}"/>
              </a:ext>
            </a:extLst>
          </p:cNvPr>
          <p:cNvSpPr>
            <a:spLocks noGrp="1"/>
          </p:cNvSpPr>
          <p:nvPr>
            <p:ph type="body" sz="half" idx="2"/>
          </p:nvPr>
        </p:nvSpPr>
        <p:spPr>
          <a:xfrm>
            <a:off x="1090940" y="2697480"/>
            <a:ext cx="3785860" cy="309342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F55A58-F085-4500-AF61-045B12C8F41E}"/>
              </a:ext>
            </a:extLst>
          </p:cNvPr>
          <p:cNvSpPr>
            <a:spLocks noGrp="1"/>
          </p:cNvSpPr>
          <p:nvPr>
            <p:ph type="dt" sz="half" idx="10"/>
          </p:nvPr>
        </p:nvSpPr>
        <p:spPr/>
        <p:txBody>
          <a:bodyPr/>
          <a:lstStyle/>
          <a:p>
            <a:fld id="{A1E45834-53BD-4C8F-B791-CD5378F4150E}" type="datetimeFigureOut">
              <a:rPr lang="en-US" smtClean="0"/>
              <a:t>2/1/2024</a:t>
            </a:fld>
            <a:endParaRPr lang="en-US"/>
          </a:p>
        </p:txBody>
      </p:sp>
      <p:sp>
        <p:nvSpPr>
          <p:cNvPr id="6" name="Footer Placeholder 5">
            <a:extLst>
              <a:ext uri="{FF2B5EF4-FFF2-40B4-BE49-F238E27FC236}">
                <a16:creationId xmlns:a16="http://schemas.microsoft.com/office/drawing/2014/main" id="{E9936470-561D-49AE-AC84-B79D483FDA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EF2BE2-DF21-4683-9D5F-849A525FD5C4}"/>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931223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4438DC-3CEE-4170-9B1C-BAC05CD8C3B5}"/>
              </a:ext>
            </a:extLst>
          </p:cNvPr>
          <p:cNvSpPr>
            <a:spLocks noGrp="1"/>
          </p:cNvSpPr>
          <p:nvPr>
            <p:ph type="title"/>
          </p:nvPr>
        </p:nvSpPr>
        <p:spPr>
          <a:xfrm>
            <a:off x="1088136" y="1090245"/>
            <a:ext cx="9922764" cy="129422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C19D24-DCBE-47F9-8B85-8A118B02B3C9}"/>
              </a:ext>
            </a:extLst>
          </p:cNvPr>
          <p:cNvSpPr>
            <a:spLocks noGrp="1"/>
          </p:cNvSpPr>
          <p:nvPr>
            <p:ph type="body" idx="1"/>
          </p:nvPr>
        </p:nvSpPr>
        <p:spPr>
          <a:xfrm>
            <a:off x="1088136" y="2447778"/>
            <a:ext cx="9922764" cy="38387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34F5788-BDCE-49E2-80AE-31C739C6A0CE}"/>
              </a:ext>
            </a:extLst>
          </p:cNvPr>
          <p:cNvSpPr>
            <a:spLocks noGrp="1"/>
          </p:cNvSpPr>
          <p:nvPr>
            <p:ph type="dt" sz="half" idx="2"/>
          </p:nvPr>
        </p:nvSpPr>
        <p:spPr>
          <a:xfrm>
            <a:off x="7315200" y="6389688"/>
            <a:ext cx="3695302" cy="365125"/>
          </a:xfrm>
          <a:prstGeom prst="rect">
            <a:avLst/>
          </a:prstGeom>
        </p:spPr>
        <p:txBody>
          <a:bodyPr vert="horz" lIns="91440" tIns="45720" rIns="91440" bIns="45720" rtlCol="0" anchor="ctr"/>
          <a:lstStyle>
            <a:lvl1pPr algn="l">
              <a:defRPr sz="900">
                <a:solidFill>
                  <a:schemeClr val="tx1"/>
                </a:solidFill>
              </a:defRPr>
            </a:lvl1pPr>
          </a:lstStyle>
          <a:p>
            <a:fld id="{A1E45834-53BD-4C8F-B791-CD5378F4150E}" type="datetimeFigureOut">
              <a:rPr lang="en-US" smtClean="0"/>
              <a:t>2/1/2024</a:t>
            </a:fld>
            <a:endParaRPr lang="en-US"/>
          </a:p>
        </p:txBody>
      </p:sp>
      <p:sp>
        <p:nvSpPr>
          <p:cNvPr id="5" name="Footer Placeholder 4">
            <a:extLst>
              <a:ext uri="{FF2B5EF4-FFF2-40B4-BE49-F238E27FC236}">
                <a16:creationId xmlns:a16="http://schemas.microsoft.com/office/drawing/2014/main" id="{FD1D5844-8163-4D82-BEFC-BC2D8D511B7E}"/>
              </a:ext>
            </a:extLst>
          </p:cNvPr>
          <p:cNvSpPr>
            <a:spLocks noGrp="1"/>
          </p:cNvSpPr>
          <p:nvPr>
            <p:ph type="ftr" sz="quarter" idx="3"/>
          </p:nvPr>
        </p:nvSpPr>
        <p:spPr>
          <a:xfrm>
            <a:off x="1090940" y="6389688"/>
            <a:ext cx="4433560" cy="365125"/>
          </a:xfrm>
          <a:prstGeom prst="rect">
            <a:avLst/>
          </a:prstGeom>
        </p:spPr>
        <p:txBody>
          <a:bodyPr vert="horz" lIns="91440" tIns="45720" rIns="91440" bIns="45720" rtlCol="0" anchor="ctr"/>
          <a:lstStyle>
            <a:lvl1pPr algn="l">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22698A50-C435-4220-82C6-C8D62A7C9EB0}"/>
              </a:ext>
            </a:extLst>
          </p:cNvPr>
          <p:cNvSpPr>
            <a:spLocks noGrp="1"/>
          </p:cNvSpPr>
          <p:nvPr>
            <p:ph type="sldNum" sz="quarter" idx="4"/>
          </p:nvPr>
        </p:nvSpPr>
        <p:spPr>
          <a:xfrm>
            <a:off x="10983190" y="6389688"/>
            <a:ext cx="940296" cy="365125"/>
          </a:xfrm>
          <a:prstGeom prst="rect">
            <a:avLst/>
          </a:prstGeom>
        </p:spPr>
        <p:txBody>
          <a:bodyPr vert="horz" lIns="91440" tIns="45720" rIns="91440" bIns="45720" rtlCol="0" anchor="ctr"/>
          <a:lstStyle>
            <a:lvl1pPr algn="r">
              <a:defRPr sz="900">
                <a:solidFill>
                  <a:schemeClr val="tx1"/>
                </a:solidFill>
              </a:defRPr>
            </a:lvl1pPr>
          </a:lstStyle>
          <a:p>
            <a:fld id="{719D7796-F675-488F-AC46-C88938C80352}" type="slidenum">
              <a:rPr lang="en-US" smtClean="0"/>
              <a:t>‹#›</a:t>
            </a:fld>
            <a:endParaRPr lang="en-US"/>
          </a:p>
        </p:txBody>
      </p:sp>
      <p:cxnSp>
        <p:nvCxnSpPr>
          <p:cNvPr id="28" name="Straight Connector 27">
            <a:extLst>
              <a:ext uri="{FF2B5EF4-FFF2-40B4-BE49-F238E27FC236}">
                <a16:creationId xmlns:a16="http://schemas.microsoft.com/office/drawing/2014/main" id="{D8689CE0-64D2-447C-9C1F-872D111D8AC3}"/>
              </a:ext>
            </a:extLst>
          </p:cNvPr>
          <p:cNvCxnSpPr>
            <a:cxnSpLocks/>
          </p:cNvCxnSpPr>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54151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85000"/>
        </a:lnSpc>
        <a:spcBef>
          <a:spcPct val="0"/>
        </a:spcBef>
        <a:buNone/>
        <a:defRPr sz="4400" b="1" kern="1200" cap="none" baseline="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colegiomanuelrodriguez.cl/mr/exelearning/7IngU5/environmental_issues.html" TargetMode="External"/><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1D7B59F-C43F-435D-A754-00854140FD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Factories And Smoke">
            <a:extLst>
              <a:ext uri="{FF2B5EF4-FFF2-40B4-BE49-F238E27FC236}">
                <a16:creationId xmlns:a16="http://schemas.microsoft.com/office/drawing/2014/main" id="{392906AE-B42A-55F2-09D5-BC32FD4241B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284" r="-1" b="-1"/>
          <a:stretch/>
        </p:blipFill>
        <p:spPr>
          <a:xfrm>
            <a:off x="21" y="10"/>
            <a:ext cx="12191979" cy="6857990"/>
          </a:xfrm>
          <a:prstGeom prst="rect">
            <a:avLst/>
          </a:prstGeom>
        </p:spPr>
      </p:pic>
      <p:sp>
        <p:nvSpPr>
          <p:cNvPr id="11" name="Rectangle 10">
            <a:extLst>
              <a:ext uri="{FF2B5EF4-FFF2-40B4-BE49-F238E27FC236}">
                <a16:creationId xmlns:a16="http://schemas.microsoft.com/office/drawing/2014/main" id="{7EEAEB7F-657B-DEB0-ADDC-03CAE43EF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525254"/>
          </a:xfrm>
          <a:prstGeom prst="rect">
            <a:avLst/>
          </a:prstGeom>
          <a:gradFill>
            <a:gsLst>
              <a:gs pos="0">
                <a:srgbClr val="000000">
                  <a:alpha val="50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0CA3EC-7B1E-F554-22E2-F9DE717FCF4E}"/>
              </a:ext>
            </a:extLst>
          </p:cNvPr>
          <p:cNvSpPr>
            <a:spLocks noGrp="1"/>
          </p:cNvSpPr>
          <p:nvPr>
            <p:ph type="ctrTitle"/>
          </p:nvPr>
        </p:nvSpPr>
        <p:spPr>
          <a:xfrm>
            <a:off x="1052146" y="1082439"/>
            <a:ext cx="9958754" cy="2966487"/>
          </a:xfrm>
        </p:spPr>
        <p:txBody>
          <a:bodyPr anchor="t">
            <a:normAutofit/>
          </a:bodyPr>
          <a:lstStyle/>
          <a:p>
            <a:r>
              <a:rPr lang="en-SG" sz="6000" dirty="0">
                <a:solidFill>
                  <a:srgbClr val="FFFFFF"/>
                </a:solidFill>
              </a:rPr>
              <a:t>Green House Gas Emission Analysis</a:t>
            </a:r>
          </a:p>
        </p:txBody>
      </p:sp>
      <p:sp>
        <p:nvSpPr>
          <p:cNvPr id="13" name="Rectangle 12">
            <a:extLst>
              <a:ext uri="{FF2B5EF4-FFF2-40B4-BE49-F238E27FC236}">
                <a16:creationId xmlns:a16="http://schemas.microsoft.com/office/drawing/2014/main" id="{FC542542-348B-FB37-590A-1A0C034F4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851917"/>
            <a:ext cx="12192000" cy="2006082"/>
          </a:xfrm>
          <a:prstGeom prst="rect">
            <a:avLst/>
          </a:prstGeom>
          <a:gradFill>
            <a:gsLst>
              <a:gs pos="0">
                <a:srgbClr val="000000">
                  <a:alpha val="42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B3CAD904-2A78-90B6-B3B7-080D9C712A17}"/>
              </a:ext>
            </a:extLst>
          </p:cNvPr>
          <p:cNvSpPr>
            <a:spLocks noGrp="1"/>
          </p:cNvSpPr>
          <p:nvPr>
            <p:ph type="subTitle" idx="1"/>
          </p:nvPr>
        </p:nvSpPr>
        <p:spPr>
          <a:xfrm>
            <a:off x="402097" y="5615875"/>
            <a:ext cx="9258183" cy="1270304"/>
          </a:xfrm>
        </p:spPr>
        <p:txBody>
          <a:bodyPr anchor="b">
            <a:normAutofit/>
          </a:bodyPr>
          <a:lstStyle/>
          <a:p>
            <a:r>
              <a:rPr lang="en-SG" dirty="0" err="1">
                <a:solidFill>
                  <a:srgbClr val="FFFFFF"/>
                </a:solidFill>
              </a:rPr>
              <a:t>Harithaa</a:t>
            </a:r>
            <a:r>
              <a:rPr lang="en-SG" dirty="0">
                <a:solidFill>
                  <a:srgbClr val="FFFFFF"/>
                </a:solidFill>
              </a:rPr>
              <a:t> Kannan</a:t>
            </a:r>
          </a:p>
        </p:txBody>
      </p:sp>
      <p:cxnSp>
        <p:nvCxnSpPr>
          <p:cNvPr id="15" name="Straight Connector 14">
            <a:extLst>
              <a:ext uri="{FF2B5EF4-FFF2-40B4-BE49-F238E27FC236}">
                <a16:creationId xmlns:a16="http://schemas.microsoft.com/office/drawing/2014/main" id="{B0AA360F-DECB-4836-8FB6-22C4BC3FB0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6614"/>
            <a:ext cx="804195" cy="0"/>
          </a:xfrm>
          <a:prstGeom prst="line">
            <a:avLst/>
          </a:prstGeom>
          <a:ln w="8572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709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3B168A7-66FE-4359-9866-CBB841A729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2BA5F7-06FF-A6E3-7AFF-65FDC3387577}"/>
              </a:ext>
            </a:extLst>
          </p:cNvPr>
          <p:cNvSpPr>
            <a:spLocks noGrp="1"/>
          </p:cNvSpPr>
          <p:nvPr>
            <p:ph type="title"/>
          </p:nvPr>
        </p:nvSpPr>
        <p:spPr>
          <a:xfrm>
            <a:off x="114299" y="414611"/>
            <a:ext cx="5110844" cy="687946"/>
          </a:xfrm>
        </p:spPr>
        <p:txBody>
          <a:bodyPr>
            <a:normAutofit/>
          </a:bodyPr>
          <a:lstStyle/>
          <a:p>
            <a:r>
              <a:rPr lang="en-SG" sz="4000" dirty="0"/>
              <a:t>Problem Statement</a:t>
            </a:r>
          </a:p>
        </p:txBody>
      </p:sp>
      <p:cxnSp>
        <p:nvCxnSpPr>
          <p:cNvPr id="23" name="Straight Connector 22">
            <a:extLst>
              <a:ext uri="{FF2B5EF4-FFF2-40B4-BE49-F238E27FC236}">
                <a16:creationId xmlns:a16="http://schemas.microsoft.com/office/drawing/2014/main" id="{F0748755-DDBC-46D0-91EC-1212A8EE2B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6344"/>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F0C91DF0-ACE9-3D74-68B1-B900BC44E7F2}"/>
              </a:ext>
            </a:extLst>
          </p:cNvPr>
          <p:cNvSpPr>
            <a:spLocks noGrp="1"/>
          </p:cNvSpPr>
          <p:nvPr>
            <p:ph idx="1"/>
          </p:nvPr>
        </p:nvSpPr>
        <p:spPr>
          <a:xfrm>
            <a:off x="187777" y="1517167"/>
            <a:ext cx="5336721" cy="5210204"/>
          </a:xfrm>
        </p:spPr>
        <p:txBody>
          <a:bodyPr>
            <a:normAutofit fontScale="92500" lnSpcReduction="10000"/>
          </a:bodyPr>
          <a:lstStyle/>
          <a:p>
            <a:pPr>
              <a:lnSpc>
                <a:spcPct val="120000"/>
              </a:lnSpc>
            </a:pPr>
            <a:r>
              <a:rPr lang="en-US" sz="2100" b="0" i="0" dirty="0">
                <a:effectLst/>
                <a:latin typeface="Söhne"/>
              </a:rPr>
              <a:t>In Ontario, the Broader Public Sector (BPS) plays a significant role in energy consumption and greenhouse gas (GHG) emissions. Despite efforts to address sustainability, there remains a lack of comprehensive analysis and actionable insights. Therefore, the problem at hand is to leverage available data to thoroughly analyze energy consumption patterns and GHG emissions across BPS organizations in Ontario.</a:t>
            </a:r>
          </a:p>
          <a:p>
            <a:pPr>
              <a:lnSpc>
                <a:spcPct val="120000"/>
              </a:lnSpc>
            </a:pPr>
            <a:r>
              <a:rPr lang="en-US" sz="2100" dirty="0">
                <a:latin typeface="Söhne"/>
              </a:rPr>
              <a:t>The aim is to:</a:t>
            </a:r>
            <a:endParaRPr lang="en-SG" sz="2100" dirty="0">
              <a:latin typeface="Söhne"/>
            </a:endParaRPr>
          </a:p>
          <a:p>
            <a:pPr lvl="1">
              <a:lnSpc>
                <a:spcPct val="120000"/>
              </a:lnSpc>
            </a:pPr>
            <a:r>
              <a:rPr lang="en-SG" sz="2100" b="0" i="0" dirty="0">
                <a:effectLst/>
                <a:latin typeface="Söhne"/>
              </a:rPr>
              <a:t>identify trends</a:t>
            </a:r>
          </a:p>
          <a:p>
            <a:pPr lvl="1">
              <a:lnSpc>
                <a:spcPct val="120000"/>
              </a:lnSpc>
            </a:pPr>
            <a:r>
              <a:rPr lang="en-US" sz="2100" b="0" i="0" dirty="0">
                <a:effectLst/>
                <a:latin typeface="Söhne"/>
              </a:rPr>
              <a:t>evaluate the effectiveness of current conservation initiatives</a:t>
            </a:r>
            <a:endParaRPr lang="en-SG" sz="2100" dirty="0">
              <a:latin typeface="Söhne"/>
            </a:endParaRPr>
          </a:p>
          <a:p>
            <a:pPr lvl="1">
              <a:lnSpc>
                <a:spcPct val="120000"/>
              </a:lnSpc>
            </a:pPr>
            <a:r>
              <a:rPr lang="en-SG" sz="2100" b="0" i="0" dirty="0">
                <a:effectLst/>
                <a:latin typeface="Söhne"/>
              </a:rPr>
              <a:t>highlight areas for improvement</a:t>
            </a:r>
          </a:p>
          <a:p>
            <a:pPr lvl="1">
              <a:lnSpc>
                <a:spcPct val="120000"/>
              </a:lnSpc>
            </a:pPr>
            <a:endParaRPr lang="en-US" sz="900" dirty="0">
              <a:latin typeface="Söhne"/>
            </a:endParaRPr>
          </a:p>
        </p:txBody>
      </p:sp>
      <p:pic>
        <p:nvPicPr>
          <p:cNvPr id="5" name="Picture 4" descr="Pipes over the sea">
            <a:extLst>
              <a:ext uri="{FF2B5EF4-FFF2-40B4-BE49-F238E27FC236}">
                <a16:creationId xmlns:a16="http://schemas.microsoft.com/office/drawing/2014/main" id="{EC7C6240-F5D8-F441-6657-7E4CC9CD7DD7}"/>
              </a:ext>
            </a:extLst>
          </p:cNvPr>
          <p:cNvPicPr>
            <a:picLocks noChangeAspect="1"/>
          </p:cNvPicPr>
          <p:nvPr/>
        </p:nvPicPr>
        <p:blipFill rotWithShape="1">
          <a:blip r:embed="rId2"/>
          <a:srcRect l="9845" r="17239"/>
          <a:stretch/>
        </p:blipFill>
        <p:spPr>
          <a:xfrm>
            <a:off x="5524500" y="10"/>
            <a:ext cx="6667501" cy="6857990"/>
          </a:xfrm>
          <a:prstGeom prst="rect">
            <a:avLst/>
          </a:prstGeom>
        </p:spPr>
      </p:pic>
    </p:spTree>
    <p:extLst>
      <p:ext uri="{BB962C8B-B14F-4D97-AF65-F5344CB8AC3E}">
        <p14:creationId xmlns:p14="http://schemas.microsoft.com/office/powerpoint/2010/main" val="582509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1CC1FBA-66BE-437A-BCBC-ED8178A685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Fumes from a powerplant chimney">
            <a:extLst>
              <a:ext uri="{FF2B5EF4-FFF2-40B4-BE49-F238E27FC236}">
                <a16:creationId xmlns:a16="http://schemas.microsoft.com/office/drawing/2014/main" id="{F55B8316-08B4-D601-76AA-D06335F6DEE2}"/>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38232" b="20102"/>
          <a:stretch/>
        </p:blipFill>
        <p:spPr>
          <a:xfrm>
            <a:off x="20" y="164841"/>
            <a:ext cx="12191980" cy="3264159"/>
          </a:xfrm>
          <a:prstGeom prst="rect">
            <a:avLst/>
          </a:prstGeom>
        </p:spPr>
      </p:pic>
      <p:sp>
        <p:nvSpPr>
          <p:cNvPr id="2" name="Title 1">
            <a:extLst>
              <a:ext uri="{FF2B5EF4-FFF2-40B4-BE49-F238E27FC236}">
                <a16:creationId xmlns:a16="http://schemas.microsoft.com/office/drawing/2014/main" id="{54232EDB-21CD-DCBE-ABFD-BD70EEFCC6FA}"/>
              </a:ext>
            </a:extLst>
          </p:cNvPr>
          <p:cNvSpPr>
            <a:spLocks noGrp="1"/>
          </p:cNvSpPr>
          <p:nvPr>
            <p:ph type="title"/>
          </p:nvPr>
        </p:nvSpPr>
        <p:spPr>
          <a:xfrm>
            <a:off x="124511" y="789950"/>
            <a:ext cx="5510372" cy="702545"/>
          </a:xfrm>
          <a:noFill/>
        </p:spPr>
        <p:txBody>
          <a:bodyPr>
            <a:noAutofit/>
          </a:bodyPr>
          <a:lstStyle/>
          <a:p>
            <a:r>
              <a:rPr lang="en-SG" sz="5400" dirty="0">
                <a:solidFill>
                  <a:schemeClr val="bg1">
                    <a:lumMod val="95000"/>
                  </a:schemeClr>
                </a:solidFill>
              </a:rPr>
              <a:t>Tools</a:t>
            </a:r>
            <a:r>
              <a:rPr lang="en-SG" sz="5400" dirty="0"/>
              <a:t> </a:t>
            </a:r>
            <a:r>
              <a:rPr lang="en-SG" sz="5400" dirty="0">
                <a:solidFill>
                  <a:schemeClr val="bg1"/>
                </a:solidFill>
              </a:rPr>
              <a:t>Used</a:t>
            </a:r>
          </a:p>
        </p:txBody>
      </p:sp>
      <p:cxnSp>
        <p:nvCxnSpPr>
          <p:cNvPr id="14" name="Straight Connector 13">
            <a:extLst>
              <a:ext uri="{FF2B5EF4-FFF2-40B4-BE49-F238E27FC236}">
                <a16:creationId xmlns:a16="http://schemas.microsoft.com/office/drawing/2014/main" id="{E29BA74B-ECB4-4E0C-ADC9-17655FFE15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05226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9A40587-6D34-5295-DC33-2594D8E37912}"/>
              </a:ext>
            </a:extLst>
          </p:cNvPr>
          <p:cNvSpPr>
            <a:spLocks noGrp="1"/>
          </p:cNvSpPr>
          <p:nvPr>
            <p:ph idx="1"/>
          </p:nvPr>
        </p:nvSpPr>
        <p:spPr>
          <a:xfrm>
            <a:off x="804195" y="3653913"/>
            <a:ext cx="10610490" cy="2979174"/>
          </a:xfrm>
        </p:spPr>
        <p:txBody>
          <a:bodyPr anchor="t">
            <a:normAutofit/>
          </a:bodyPr>
          <a:lstStyle/>
          <a:p>
            <a:pPr>
              <a:lnSpc>
                <a:spcPct val="120000"/>
              </a:lnSpc>
            </a:pPr>
            <a:r>
              <a:rPr lang="en-SG" sz="2000" dirty="0"/>
              <a:t>To achieve the goals mentioned the tools used are:</a:t>
            </a:r>
          </a:p>
          <a:p>
            <a:pPr lvl="1">
              <a:lnSpc>
                <a:spcPct val="120000"/>
              </a:lnSpc>
            </a:pPr>
            <a:r>
              <a:rPr lang="en-SG" sz="2000" b="1" dirty="0"/>
              <a:t>Excel</a:t>
            </a:r>
            <a:r>
              <a:rPr lang="en-SG" sz="2000" dirty="0"/>
              <a:t> </a:t>
            </a:r>
            <a:r>
              <a:rPr lang="en-SG" sz="2000" b="1" dirty="0"/>
              <a:t>:</a:t>
            </a:r>
            <a:r>
              <a:rPr lang="en-SG" sz="2000" dirty="0"/>
              <a:t> To understand , Manipulate and form a cleaner database from the data given for future analysis</a:t>
            </a:r>
          </a:p>
          <a:p>
            <a:pPr lvl="1">
              <a:lnSpc>
                <a:spcPct val="120000"/>
              </a:lnSpc>
            </a:pPr>
            <a:r>
              <a:rPr lang="en-SG" sz="2000" b="1" dirty="0"/>
              <a:t>PowerBI:</a:t>
            </a:r>
            <a:r>
              <a:rPr lang="en-SG" sz="2000" dirty="0"/>
              <a:t> To explore and understand the cleaned data more visually , to find insights and to present the said insights </a:t>
            </a:r>
          </a:p>
          <a:p>
            <a:pPr lvl="1">
              <a:lnSpc>
                <a:spcPct val="120000"/>
              </a:lnSpc>
            </a:pPr>
            <a:r>
              <a:rPr lang="en-SG" sz="2000" b="1" dirty="0"/>
              <a:t>PowerPoint:</a:t>
            </a:r>
            <a:r>
              <a:rPr lang="en-SG" sz="2000" dirty="0"/>
              <a:t> To present the process and findings </a:t>
            </a:r>
          </a:p>
        </p:txBody>
      </p:sp>
    </p:spTree>
    <p:extLst>
      <p:ext uri="{BB962C8B-B14F-4D97-AF65-F5344CB8AC3E}">
        <p14:creationId xmlns:p14="http://schemas.microsoft.com/office/powerpoint/2010/main" val="687624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descr="Smoke coming out of a factory&#10;&#10;Description automatically generated">
            <a:extLst>
              <a:ext uri="{FF2B5EF4-FFF2-40B4-BE49-F238E27FC236}">
                <a16:creationId xmlns:a16="http://schemas.microsoft.com/office/drawing/2014/main" id="{9920E7A8-7E39-BB47-8366-0A44C06ED46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 y="0"/>
            <a:ext cx="12192000" cy="6858000"/>
          </a:xfrm>
          <a:prstGeom prst="rect">
            <a:avLst/>
          </a:prstGeom>
          <a:solidFill>
            <a:schemeClr val="accent3">
              <a:lumMod val="75000"/>
              <a:alpha val="50000"/>
            </a:schemeClr>
          </a:solidFill>
          <a:ln>
            <a:noFill/>
          </a:ln>
        </p:spPr>
        <p:style>
          <a:lnRef idx="0">
            <a:scrgbClr r="0" g="0" b="0"/>
          </a:lnRef>
          <a:fillRef idx="0">
            <a:scrgbClr r="0" g="0" b="0"/>
          </a:fillRef>
          <a:effectRef idx="0">
            <a:scrgbClr r="0" g="0" b="0"/>
          </a:effectRef>
          <a:fontRef idx="minor">
            <a:schemeClr val="lt1"/>
          </a:fontRef>
        </p:style>
      </p:pic>
      <p:sp>
        <p:nvSpPr>
          <p:cNvPr id="2" name="Rectangle 1">
            <a:extLst>
              <a:ext uri="{FF2B5EF4-FFF2-40B4-BE49-F238E27FC236}">
                <a16:creationId xmlns:a16="http://schemas.microsoft.com/office/drawing/2014/main" id="{14A853D2-837D-C420-BAD2-2F8EAE4751A5}"/>
              </a:ext>
            </a:extLst>
          </p:cNvPr>
          <p:cNvSpPr>
            <a:spLocks noGrp="1" noRot="1" noMove="1" noResize="1" noEditPoints="1" noAdjustHandles="1" noChangeArrowheads="1" noChangeShapeType="1"/>
          </p:cNvSpPr>
          <p:nvPr/>
        </p:nvSpPr>
        <p:spPr>
          <a:xfrm>
            <a:off x="-1" y="0"/>
            <a:ext cx="4359966" cy="6858000"/>
          </a:xfrm>
          <a:prstGeom prst="rect">
            <a:avLst/>
          </a:prstGeom>
          <a:solidFill>
            <a:schemeClr val="bg2">
              <a:lumMod val="2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dirty="0"/>
          </a:p>
        </p:txBody>
      </p:sp>
      <p:sp>
        <p:nvSpPr>
          <p:cNvPr id="5" name="Rectangle 4">
            <a:extLst>
              <a:ext uri="{FF2B5EF4-FFF2-40B4-BE49-F238E27FC236}">
                <a16:creationId xmlns:a16="http://schemas.microsoft.com/office/drawing/2014/main" id="{8434EFC3-BD9B-CB38-AB01-693FC69222C0}"/>
              </a:ext>
            </a:extLst>
          </p:cNvPr>
          <p:cNvSpPr>
            <a:spLocks noGrp="1" noRot="1" noMove="1" noResize="1" noEditPoints="1" noAdjustHandles="1" noChangeArrowheads="1" noChangeShapeType="1"/>
          </p:cNvSpPr>
          <p:nvPr/>
        </p:nvSpPr>
        <p:spPr>
          <a:xfrm>
            <a:off x="4492487" y="0"/>
            <a:ext cx="4028661" cy="6858000"/>
          </a:xfrm>
          <a:prstGeom prst="rect">
            <a:avLst/>
          </a:prstGeom>
          <a:solidFill>
            <a:schemeClr val="tx2">
              <a:lumMod val="50000"/>
              <a:lumOff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a:p>
        </p:txBody>
      </p:sp>
      <p:sp>
        <p:nvSpPr>
          <p:cNvPr id="6" name="Rectangle 5">
            <a:extLst>
              <a:ext uri="{FF2B5EF4-FFF2-40B4-BE49-F238E27FC236}">
                <a16:creationId xmlns:a16="http://schemas.microsoft.com/office/drawing/2014/main" id="{87891088-D2C8-420F-EE56-4C01D46B4D07}"/>
              </a:ext>
            </a:extLst>
          </p:cNvPr>
          <p:cNvSpPr/>
          <p:nvPr/>
        </p:nvSpPr>
        <p:spPr>
          <a:xfrm>
            <a:off x="8673539" y="0"/>
            <a:ext cx="3518464" cy="6858000"/>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SG"/>
          </a:p>
        </p:txBody>
      </p:sp>
      <p:sp>
        <p:nvSpPr>
          <p:cNvPr id="7" name="Rectangle 6">
            <a:extLst>
              <a:ext uri="{FF2B5EF4-FFF2-40B4-BE49-F238E27FC236}">
                <a16:creationId xmlns:a16="http://schemas.microsoft.com/office/drawing/2014/main" id="{986D065C-58A0-7704-443D-DAD489C9A5C5}"/>
              </a:ext>
            </a:extLst>
          </p:cNvPr>
          <p:cNvSpPr>
            <a:spLocks noGrp="1" noRot="1" noMove="1" noResize="1" noEditPoints="1" noAdjustHandles="1" noChangeArrowheads="1" noChangeShapeType="1"/>
          </p:cNvSpPr>
          <p:nvPr/>
        </p:nvSpPr>
        <p:spPr>
          <a:xfrm>
            <a:off x="8673540" y="0"/>
            <a:ext cx="3518460" cy="6858000"/>
          </a:xfrm>
          <a:prstGeom prst="rect">
            <a:avLst/>
          </a:prstGeom>
          <a:solidFill>
            <a:schemeClr val="accent1">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dirty="0"/>
          </a:p>
        </p:txBody>
      </p:sp>
      <p:sp>
        <p:nvSpPr>
          <p:cNvPr id="9" name="TextBox 8">
            <a:extLst>
              <a:ext uri="{FF2B5EF4-FFF2-40B4-BE49-F238E27FC236}">
                <a16:creationId xmlns:a16="http://schemas.microsoft.com/office/drawing/2014/main" id="{D080BFE6-2688-8736-3904-A0CC862A8A0C}"/>
              </a:ext>
            </a:extLst>
          </p:cNvPr>
          <p:cNvSpPr txBox="1"/>
          <p:nvPr/>
        </p:nvSpPr>
        <p:spPr>
          <a:xfrm>
            <a:off x="168980" y="369332"/>
            <a:ext cx="4171116" cy="1323439"/>
          </a:xfrm>
          <a:prstGeom prst="rect">
            <a:avLst/>
          </a:prstGeom>
          <a:noFill/>
        </p:spPr>
        <p:txBody>
          <a:bodyPr wrap="square" rtlCol="0">
            <a:spAutoFit/>
          </a:bodyPr>
          <a:lstStyle/>
          <a:p>
            <a:r>
              <a:rPr lang="en-SG" sz="4000" dirty="0">
                <a:solidFill>
                  <a:schemeClr val="bg1">
                    <a:lumMod val="95000"/>
                  </a:schemeClr>
                </a:solidFill>
              </a:rPr>
              <a:t>1.</a:t>
            </a:r>
          </a:p>
          <a:p>
            <a:r>
              <a:rPr lang="en-SG" sz="4000" dirty="0">
                <a:solidFill>
                  <a:schemeClr val="bg1">
                    <a:lumMod val="95000"/>
                  </a:schemeClr>
                </a:solidFill>
              </a:rPr>
              <a:t> Data Cleaning</a:t>
            </a:r>
          </a:p>
        </p:txBody>
      </p:sp>
      <p:sp>
        <p:nvSpPr>
          <p:cNvPr id="10" name="TextBox 9">
            <a:extLst>
              <a:ext uri="{FF2B5EF4-FFF2-40B4-BE49-F238E27FC236}">
                <a16:creationId xmlns:a16="http://schemas.microsoft.com/office/drawing/2014/main" id="{B05DA2FE-8B8F-408B-ECEE-1DBA19A35AB7}"/>
              </a:ext>
            </a:extLst>
          </p:cNvPr>
          <p:cNvSpPr txBox="1"/>
          <p:nvPr/>
        </p:nvSpPr>
        <p:spPr>
          <a:xfrm>
            <a:off x="4502421" y="340740"/>
            <a:ext cx="4008791" cy="2123658"/>
          </a:xfrm>
          <a:prstGeom prst="rect">
            <a:avLst/>
          </a:prstGeom>
          <a:noFill/>
        </p:spPr>
        <p:txBody>
          <a:bodyPr wrap="square" rtlCol="0">
            <a:spAutoFit/>
          </a:bodyPr>
          <a:lstStyle/>
          <a:p>
            <a:r>
              <a:rPr lang="en-SG" sz="4400" dirty="0">
                <a:solidFill>
                  <a:schemeClr val="bg1">
                    <a:lumMod val="95000"/>
                  </a:schemeClr>
                </a:solidFill>
              </a:rPr>
              <a:t>2. Understanding data</a:t>
            </a:r>
          </a:p>
        </p:txBody>
      </p:sp>
      <p:sp>
        <p:nvSpPr>
          <p:cNvPr id="11" name="TextBox 10">
            <a:extLst>
              <a:ext uri="{FF2B5EF4-FFF2-40B4-BE49-F238E27FC236}">
                <a16:creationId xmlns:a16="http://schemas.microsoft.com/office/drawing/2014/main" id="{9E7BE446-29D7-8C42-F056-BB8436B173CE}"/>
              </a:ext>
            </a:extLst>
          </p:cNvPr>
          <p:cNvSpPr txBox="1"/>
          <p:nvPr/>
        </p:nvSpPr>
        <p:spPr>
          <a:xfrm>
            <a:off x="8749735" y="292387"/>
            <a:ext cx="3518459" cy="2800767"/>
          </a:xfrm>
          <a:prstGeom prst="rect">
            <a:avLst/>
          </a:prstGeom>
          <a:noFill/>
        </p:spPr>
        <p:txBody>
          <a:bodyPr wrap="square" rtlCol="0">
            <a:spAutoFit/>
          </a:bodyPr>
          <a:lstStyle/>
          <a:p>
            <a:r>
              <a:rPr lang="en-SG" sz="4400" dirty="0">
                <a:solidFill>
                  <a:schemeClr val="bg1">
                    <a:lumMod val="95000"/>
                  </a:schemeClr>
                </a:solidFill>
              </a:rPr>
              <a:t>3.</a:t>
            </a:r>
          </a:p>
          <a:p>
            <a:r>
              <a:rPr lang="en-SG" sz="4400" dirty="0">
                <a:solidFill>
                  <a:schemeClr val="bg1">
                    <a:lumMod val="95000"/>
                  </a:schemeClr>
                </a:solidFill>
              </a:rPr>
              <a:t>Finding Insights and Visualization</a:t>
            </a:r>
          </a:p>
        </p:txBody>
      </p:sp>
      <p:sp>
        <p:nvSpPr>
          <p:cNvPr id="13" name="TextBox 12">
            <a:extLst>
              <a:ext uri="{FF2B5EF4-FFF2-40B4-BE49-F238E27FC236}">
                <a16:creationId xmlns:a16="http://schemas.microsoft.com/office/drawing/2014/main" id="{C2919E37-7445-0181-D37F-4D340C3901C2}"/>
              </a:ext>
            </a:extLst>
          </p:cNvPr>
          <p:cNvSpPr txBox="1"/>
          <p:nvPr/>
        </p:nvSpPr>
        <p:spPr>
          <a:xfrm>
            <a:off x="417443" y="3290500"/>
            <a:ext cx="3525078" cy="3416320"/>
          </a:xfrm>
          <a:prstGeom prst="rect">
            <a:avLst/>
          </a:prstGeom>
          <a:solidFill>
            <a:schemeClr val="bg2">
              <a:lumMod val="10000"/>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285750" indent="-285750">
              <a:buFont typeface="Arial" panose="020B0604020202020204" pitchFamily="34" charset="0"/>
              <a:buChar char="•"/>
            </a:pPr>
            <a:r>
              <a:rPr lang="en-SG" sz="2400" dirty="0"/>
              <a:t>Data in separate files</a:t>
            </a:r>
          </a:p>
          <a:p>
            <a:pPr marL="285750" indent="-285750">
              <a:buFont typeface="Arial" panose="020B0604020202020204" pitchFamily="34" charset="0"/>
              <a:buChar char="•"/>
            </a:pPr>
            <a:r>
              <a:rPr lang="en-SG" sz="2400" dirty="0"/>
              <a:t>Not clean</a:t>
            </a:r>
          </a:p>
          <a:p>
            <a:pPr marL="285750" indent="-285750">
              <a:buFont typeface="Arial" panose="020B0604020202020204" pitchFamily="34" charset="0"/>
              <a:buChar char="•"/>
            </a:pPr>
            <a:r>
              <a:rPr lang="en-SG" sz="2400" dirty="0"/>
              <a:t>Column headers difference</a:t>
            </a:r>
          </a:p>
          <a:p>
            <a:pPr marL="285750" indent="-285750">
              <a:buFont typeface="Arial" panose="020B0604020202020204" pitchFamily="34" charset="0"/>
              <a:buChar char="•"/>
            </a:pPr>
            <a:r>
              <a:rPr lang="en-SG" sz="2400" dirty="0"/>
              <a:t>0 in important fields</a:t>
            </a:r>
          </a:p>
          <a:p>
            <a:pPr marL="285750" indent="-285750">
              <a:buFont typeface="Arial" panose="020B0604020202020204" pitchFamily="34" charset="0"/>
              <a:buChar char="•"/>
            </a:pPr>
            <a:r>
              <a:rPr lang="en-SG" sz="2400" dirty="0"/>
              <a:t>Blank fields</a:t>
            </a:r>
          </a:p>
          <a:p>
            <a:pPr marL="285750" indent="-285750">
              <a:buFont typeface="Arial" panose="020B0604020202020204" pitchFamily="34" charset="0"/>
              <a:buChar char="•"/>
            </a:pPr>
            <a:r>
              <a:rPr lang="en-SG" sz="2400" dirty="0"/>
              <a:t>Wrong data in wrong fields</a:t>
            </a:r>
          </a:p>
          <a:p>
            <a:pPr marL="285750" indent="-285750">
              <a:buFont typeface="Arial" panose="020B0604020202020204" pitchFamily="34" charset="0"/>
              <a:buChar char="•"/>
            </a:pPr>
            <a:r>
              <a:rPr lang="en-SG" sz="2400" dirty="0"/>
              <a:t>Wrong units</a:t>
            </a:r>
          </a:p>
        </p:txBody>
      </p:sp>
      <p:sp>
        <p:nvSpPr>
          <p:cNvPr id="14" name="TextBox 13">
            <a:extLst>
              <a:ext uri="{FF2B5EF4-FFF2-40B4-BE49-F238E27FC236}">
                <a16:creationId xmlns:a16="http://schemas.microsoft.com/office/drawing/2014/main" id="{EF1B066A-F141-D1FF-DDA7-547161DA6F65}"/>
              </a:ext>
            </a:extLst>
          </p:cNvPr>
          <p:cNvSpPr txBox="1"/>
          <p:nvPr/>
        </p:nvSpPr>
        <p:spPr>
          <a:xfrm>
            <a:off x="4737633" y="3290500"/>
            <a:ext cx="3518464" cy="1938992"/>
          </a:xfrm>
          <a:prstGeom prst="rect">
            <a:avLst/>
          </a:prstGeom>
          <a:solidFill>
            <a:schemeClr val="tx2">
              <a:lumMod val="90000"/>
              <a:lumOff val="10000"/>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285750" indent="-285750">
              <a:buFont typeface="Arial" panose="020B0604020202020204" pitchFamily="34" charset="0"/>
              <a:buChar char="•"/>
            </a:pPr>
            <a:r>
              <a:rPr lang="en-SG" sz="2400" dirty="0"/>
              <a:t>Technical column names </a:t>
            </a:r>
          </a:p>
          <a:p>
            <a:pPr marL="285750" indent="-285750">
              <a:buFont typeface="Arial" panose="020B0604020202020204" pitchFamily="34" charset="0"/>
              <a:buChar char="•"/>
            </a:pPr>
            <a:r>
              <a:rPr lang="en-SG" sz="2400" dirty="0"/>
              <a:t>Understanding Units</a:t>
            </a:r>
          </a:p>
          <a:p>
            <a:pPr marL="285750" indent="-285750">
              <a:buFont typeface="Arial" panose="020B0604020202020204" pitchFamily="34" charset="0"/>
              <a:buChar char="•"/>
            </a:pPr>
            <a:r>
              <a:rPr lang="en-SG" sz="2400" dirty="0"/>
              <a:t>Role of each columns </a:t>
            </a:r>
          </a:p>
        </p:txBody>
      </p:sp>
      <p:sp>
        <p:nvSpPr>
          <p:cNvPr id="15" name="TextBox 14">
            <a:extLst>
              <a:ext uri="{FF2B5EF4-FFF2-40B4-BE49-F238E27FC236}">
                <a16:creationId xmlns:a16="http://schemas.microsoft.com/office/drawing/2014/main" id="{958C1323-8863-0076-F091-7AB9857F0C4D}"/>
              </a:ext>
            </a:extLst>
          </p:cNvPr>
          <p:cNvSpPr txBox="1"/>
          <p:nvPr/>
        </p:nvSpPr>
        <p:spPr>
          <a:xfrm>
            <a:off x="8931965" y="3290500"/>
            <a:ext cx="2842592" cy="1569660"/>
          </a:xfrm>
          <a:prstGeom prst="rect">
            <a:avLst/>
          </a:prstGeom>
          <a:solidFill>
            <a:schemeClr val="accent1">
              <a:lumMod val="50000"/>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285750" indent="-285750">
              <a:buFont typeface="Arial" panose="020B0604020202020204" pitchFamily="34" charset="0"/>
              <a:buChar char="•"/>
            </a:pPr>
            <a:r>
              <a:rPr lang="en-SG" sz="2400" dirty="0"/>
              <a:t>Relationship across data</a:t>
            </a:r>
          </a:p>
          <a:p>
            <a:pPr marL="285750" indent="-285750">
              <a:buFont typeface="Arial" panose="020B0604020202020204" pitchFamily="34" charset="0"/>
              <a:buChar char="•"/>
            </a:pPr>
            <a:r>
              <a:rPr lang="en-SG" sz="2400" dirty="0"/>
              <a:t>How to present the findings </a:t>
            </a:r>
          </a:p>
        </p:txBody>
      </p:sp>
    </p:spTree>
    <p:extLst>
      <p:ext uri="{BB962C8B-B14F-4D97-AF65-F5344CB8AC3E}">
        <p14:creationId xmlns:p14="http://schemas.microsoft.com/office/powerpoint/2010/main" val="909832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1B1731-39D9-4145-8343-C209E1F09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B2908D-073B-F1EA-A8CC-6B2CCF95EDF8}"/>
              </a:ext>
            </a:extLst>
          </p:cNvPr>
          <p:cNvSpPr>
            <a:spLocks noGrp="1"/>
          </p:cNvSpPr>
          <p:nvPr>
            <p:ph type="title"/>
          </p:nvPr>
        </p:nvSpPr>
        <p:spPr>
          <a:xfrm>
            <a:off x="0" y="499910"/>
            <a:ext cx="5004797" cy="1373546"/>
          </a:xfrm>
        </p:spPr>
        <p:txBody>
          <a:bodyPr>
            <a:normAutofit fontScale="90000"/>
          </a:bodyPr>
          <a:lstStyle/>
          <a:p>
            <a:r>
              <a:rPr lang="en-SG" sz="6000" dirty="0"/>
              <a:t>Some EDA insights</a:t>
            </a:r>
          </a:p>
        </p:txBody>
      </p:sp>
      <p:cxnSp>
        <p:nvCxnSpPr>
          <p:cNvPr id="11" name="Straight Connector 10">
            <a:extLst>
              <a:ext uri="{FF2B5EF4-FFF2-40B4-BE49-F238E27FC236}">
                <a16:creationId xmlns:a16="http://schemas.microsoft.com/office/drawing/2014/main" id="{F0748755-DDBC-46D0-91EC-1212A8EE2B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6683"/>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DB4A393-7DB2-E67E-E397-BA42146C574F}"/>
              </a:ext>
            </a:extLst>
          </p:cNvPr>
          <p:cNvSpPr>
            <a:spLocks noGrp="1"/>
          </p:cNvSpPr>
          <p:nvPr>
            <p:ph idx="1"/>
          </p:nvPr>
        </p:nvSpPr>
        <p:spPr>
          <a:xfrm>
            <a:off x="0" y="2123369"/>
            <a:ext cx="8174634" cy="4472303"/>
          </a:xfrm>
        </p:spPr>
        <p:txBody>
          <a:bodyPr>
            <a:normAutofit fontScale="92500" lnSpcReduction="10000"/>
          </a:bodyPr>
          <a:lstStyle/>
          <a:p>
            <a:pPr>
              <a:lnSpc>
                <a:spcPct val="120000"/>
              </a:lnSpc>
            </a:pPr>
            <a:r>
              <a:rPr lang="en-SG" sz="2000" dirty="0"/>
              <a:t>Toronto London Ottawa has been the top 3 GHG emission Cities</a:t>
            </a:r>
          </a:p>
          <a:p>
            <a:pPr>
              <a:lnSpc>
                <a:spcPct val="120000"/>
              </a:lnSpc>
            </a:pPr>
            <a:r>
              <a:rPr lang="en-SG" sz="2000" dirty="0"/>
              <a:t>Each year the School boards from Toronto has the highest emission</a:t>
            </a:r>
          </a:p>
          <a:p>
            <a:pPr>
              <a:lnSpc>
                <a:spcPct val="120000"/>
              </a:lnSpc>
            </a:pPr>
            <a:r>
              <a:rPr lang="en-SG" sz="2000" dirty="0"/>
              <a:t>Out of all the places York University is the largest and produces the highest amount of GHG</a:t>
            </a:r>
          </a:p>
          <a:p>
            <a:pPr>
              <a:lnSpc>
                <a:spcPct val="120000"/>
              </a:lnSpc>
            </a:pPr>
            <a:r>
              <a:rPr lang="en-SG" sz="2000" dirty="0"/>
              <a:t>Propane is most used among wood , kerosene , coal , fuel</a:t>
            </a:r>
          </a:p>
          <a:p>
            <a:pPr>
              <a:lnSpc>
                <a:spcPct val="120000"/>
              </a:lnSpc>
            </a:pPr>
            <a:r>
              <a:rPr lang="en-SG" sz="2000" dirty="0"/>
              <a:t>Top cities in 2012 and 2013 were North Bay , Timmins , Kapuskasing, Temiskaming Shores and Sturgeon Falls</a:t>
            </a:r>
          </a:p>
          <a:p>
            <a:pPr>
              <a:lnSpc>
                <a:spcPct val="120000"/>
              </a:lnSpc>
            </a:pPr>
            <a:r>
              <a:rPr lang="en-SG" sz="2000" dirty="0"/>
              <a:t>From 2012 to 2016 Indoor ice rinks seem to have a significant use of Electricity but it starts to steadily dip from 2017 onwards</a:t>
            </a:r>
          </a:p>
          <a:p>
            <a:pPr>
              <a:lnSpc>
                <a:spcPct val="120000"/>
              </a:lnSpc>
            </a:pPr>
            <a:r>
              <a:rPr lang="en-SG" sz="2000" dirty="0"/>
              <a:t>Among school boards K-12 School seem to have the highest emission of GHG , Natural Gas and also the highest use of electricity</a:t>
            </a:r>
          </a:p>
          <a:p>
            <a:pPr>
              <a:lnSpc>
                <a:spcPct val="120000"/>
              </a:lnSpc>
            </a:pPr>
            <a:endParaRPr lang="en-SG" sz="1100" dirty="0"/>
          </a:p>
        </p:txBody>
      </p:sp>
      <p:pic>
        <p:nvPicPr>
          <p:cNvPr id="5" name="Picture 4">
            <a:extLst>
              <a:ext uri="{FF2B5EF4-FFF2-40B4-BE49-F238E27FC236}">
                <a16:creationId xmlns:a16="http://schemas.microsoft.com/office/drawing/2014/main" id="{B2734931-AF4E-E11C-AC3A-CDDB4433FC22}"/>
              </a:ext>
            </a:extLst>
          </p:cNvPr>
          <p:cNvPicPr>
            <a:picLocks noChangeAspect="1"/>
          </p:cNvPicPr>
          <p:nvPr/>
        </p:nvPicPr>
        <p:blipFill rotWithShape="1">
          <a:blip r:embed="rId2"/>
          <a:srcRect l="32181" r="37819"/>
          <a:stretch/>
        </p:blipFill>
        <p:spPr>
          <a:xfrm>
            <a:off x="8534400" y="10"/>
            <a:ext cx="3657601" cy="6857990"/>
          </a:xfrm>
          <a:prstGeom prst="rect">
            <a:avLst/>
          </a:prstGeom>
        </p:spPr>
      </p:pic>
    </p:spTree>
    <p:extLst>
      <p:ext uri="{BB962C8B-B14F-4D97-AF65-F5344CB8AC3E}">
        <p14:creationId xmlns:p14="http://schemas.microsoft.com/office/powerpoint/2010/main" val="3396484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64FCF-51DB-23B6-DA6D-BC148679061F}"/>
              </a:ext>
            </a:extLst>
          </p:cNvPr>
          <p:cNvSpPr>
            <a:spLocks noGrp="1"/>
          </p:cNvSpPr>
          <p:nvPr>
            <p:ph type="title"/>
          </p:nvPr>
        </p:nvSpPr>
        <p:spPr>
          <a:xfrm>
            <a:off x="1021876" y="811949"/>
            <a:ext cx="4742820" cy="1294228"/>
          </a:xfrm>
        </p:spPr>
        <p:txBody>
          <a:bodyPr/>
          <a:lstStyle/>
          <a:p>
            <a:r>
              <a:rPr lang="en-SG" dirty="0"/>
              <a:t>Conclusion </a:t>
            </a:r>
          </a:p>
        </p:txBody>
      </p:sp>
      <p:graphicFrame>
        <p:nvGraphicFramePr>
          <p:cNvPr id="7" name="Content Placeholder 2">
            <a:extLst>
              <a:ext uri="{FF2B5EF4-FFF2-40B4-BE49-F238E27FC236}">
                <a16:creationId xmlns:a16="http://schemas.microsoft.com/office/drawing/2014/main" id="{D1730B77-09A8-FE41-F902-862FB306085B}"/>
              </a:ext>
            </a:extLst>
          </p:cNvPr>
          <p:cNvGraphicFramePr>
            <a:graphicFrameLocks noGrp="1"/>
          </p:cNvGraphicFramePr>
          <p:nvPr>
            <p:ph idx="1"/>
            <p:extLst>
              <p:ext uri="{D42A27DB-BD31-4B8C-83A1-F6EECF244321}">
                <p14:modId xmlns:p14="http://schemas.microsoft.com/office/powerpoint/2010/main" val="3323216457"/>
              </p:ext>
            </p:extLst>
          </p:nvPr>
        </p:nvGraphicFramePr>
        <p:xfrm>
          <a:off x="114829" y="1736389"/>
          <a:ext cx="5894304" cy="45372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C6EC2BA0-A4F9-9D65-ADB3-9B044B8625F8}"/>
              </a:ext>
            </a:extLst>
          </p:cNvPr>
          <p:cNvSpPr txBox="1"/>
          <p:nvPr/>
        </p:nvSpPr>
        <p:spPr>
          <a:xfrm>
            <a:off x="6546576" y="689622"/>
            <a:ext cx="3642889" cy="769441"/>
          </a:xfrm>
          <a:prstGeom prst="rect">
            <a:avLst/>
          </a:prstGeom>
          <a:noFill/>
        </p:spPr>
        <p:txBody>
          <a:bodyPr wrap="square" rtlCol="0">
            <a:spAutoFit/>
          </a:bodyPr>
          <a:lstStyle/>
          <a:p>
            <a:r>
              <a:rPr lang="en-SG" sz="4400" b="1" dirty="0"/>
              <a:t>Suggestions</a:t>
            </a:r>
          </a:p>
        </p:txBody>
      </p:sp>
      <p:sp>
        <p:nvSpPr>
          <p:cNvPr id="5" name="TextBox 4">
            <a:extLst>
              <a:ext uri="{FF2B5EF4-FFF2-40B4-BE49-F238E27FC236}">
                <a16:creationId xmlns:a16="http://schemas.microsoft.com/office/drawing/2014/main" id="{2A962929-5F62-4087-8E5C-1ACAA4362698}"/>
              </a:ext>
            </a:extLst>
          </p:cNvPr>
          <p:cNvSpPr txBox="1"/>
          <p:nvPr/>
        </p:nvSpPr>
        <p:spPr>
          <a:xfrm>
            <a:off x="6427306" y="1855304"/>
            <a:ext cx="5486398" cy="4524315"/>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chemeClr val="tx1">
                    <a:lumMod val="95000"/>
                    <a:lumOff val="5000"/>
                  </a:schemeClr>
                </a:solidFill>
                <a:effectLst/>
                <a:latin typeface="+mj-lt"/>
              </a:rPr>
              <a:t>Develop targeted emission reduction   programs in   high-emission cities like Toronto, London, and Ottawa</a:t>
            </a:r>
          </a:p>
          <a:p>
            <a:pPr marL="285750" indent="-285750">
              <a:buFont typeface="Arial" panose="020B0604020202020204" pitchFamily="34" charset="0"/>
              <a:buChar char="•"/>
            </a:pPr>
            <a:r>
              <a:rPr lang="en-SG" b="0" i="0" dirty="0">
                <a:solidFill>
                  <a:schemeClr val="tx1">
                    <a:lumMod val="95000"/>
                    <a:lumOff val="5000"/>
                  </a:schemeClr>
                </a:solidFill>
                <a:effectLst/>
                <a:latin typeface="+mj-lt"/>
              </a:rPr>
              <a:t>Implement sustainability initiatives in educational institutions</a:t>
            </a:r>
            <a:endParaRPr lang="en-US" dirty="0">
              <a:solidFill>
                <a:schemeClr val="tx1">
                  <a:lumMod val="95000"/>
                  <a:lumOff val="5000"/>
                </a:schemeClr>
              </a:solidFill>
              <a:latin typeface="+mj-lt"/>
            </a:endParaRPr>
          </a:p>
          <a:p>
            <a:pPr marL="285750" indent="-285750">
              <a:buFont typeface="Arial" panose="020B0604020202020204" pitchFamily="34" charset="0"/>
              <a:buChar char="•"/>
            </a:pPr>
            <a:r>
              <a:rPr lang="en-US" b="0" i="0" dirty="0">
                <a:solidFill>
                  <a:schemeClr val="tx1">
                    <a:lumMod val="95000"/>
                    <a:lumOff val="5000"/>
                  </a:schemeClr>
                </a:solidFill>
                <a:effectLst/>
                <a:latin typeface="+mj-lt"/>
              </a:rPr>
              <a:t>Encourage the adoption of cleaner energy sources</a:t>
            </a:r>
          </a:p>
          <a:p>
            <a:pPr marL="285750" indent="-285750">
              <a:buFont typeface="Arial" panose="020B0604020202020204" pitchFamily="34" charset="0"/>
              <a:buChar char="•"/>
            </a:pPr>
            <a:r>
              <a:rPr lang="en-US" b="0" i="0" dirty="0">
                <a:solidFill>
                  <a:schemeClr val="tx1">
                    <a:lumMod val="95000"/>
                    <a:lumOff val="5000"/>
                  </a:schemeClr>
                </a:solidFill>
                <a:effectLst/>
                <a:latin typeface="+mj-lt"/>
              </a:rPr>
              <a:t>Explore opportunities for efficiency improvements to reduce electricity usage</a:t>
            </a:r>
          </a:p>
          <a:p>
            <a:pPr marL="285750" indent="-285750">
              <a:buFont typeface="Arial" panose="020B0604020202020204" pitchFamily="34" charset="0"/>
              <a:buChar char="•"/>
            </a:pPr>
            <a:r>
              <a:rPr lang="en-US" b="0" i="0" dirty="0">
                <a:solidFill>
                  <a:schemeClr val="tx1">
                    <a:lumMod val="95000"/>
                    <a:lumOff val="5000"/>
                  </a:schemeClr>
                </a:solidFill>
                <a:effectLst/>
                <a:latin typeface="+mj-lt"/>
              </a:rPr>
              <a:t>Implement energy conservation measures in K-12 schools to reduce GHG emissions</a:t>
            </a:r>
            <a:endParaRPr lang="en-US" dirty="0">
              <a:solidFill>
                <a:schemeClr val="tx1">
                  <a:lumMod val="95000"/>
                  <a:lumOff val="5000"/>
                </a:schemeClr>
              </a:solidFill>
              <a:latin typeface="+mj-lt"/>
            </a:endParaRPr>
          </a:p>
          <a:p>
            <a:pPr marL="285750" indent="-285750">
              <a:buFont typeface="Arial" panose="020B0604020202020204" pitchFamily="34" charset="0"/>
              <a:buChar char="•"/>
            </a:pPr>
            <a:r>
              <a:rPr lang="en-US" b="0" i="0" dirty="0">
                <a:solidFill>
                  <a:schemeClr val="tx1">
                    <a:lumMod val="95000"/>
                    <a:lumOff val="5000"/>
                  </a:schemeClr>
                </a:solidFill>
                <a:effectLst/>
                <a:latin typeface="+mj-lt"/>
              </a:rPr>
              <a:t>Foster collaboration among BPS organizations, government agencies, and community stakeholders to develop and implement sustainable practices</a:t>
            </a:r>
            <a:endParaRPr lang="en-SG" b="0" i="0" dirty="0">
              <a:solidFill>
                <a:schemeClr val="tx1">
                  <a:lumMod val="95000"/>
                  <a:lumOff val="5000"/>
                </a:schemeClr>
              </a:solidFill>
              <a:effectLst/>
              <a:latin typeface="+mj-lt"/>
            </a:endParaRPr>
          </a:p>
          <a:p>
            <a:endParaRPr lang="en-US" b="0" i="0" dirty="0">
              <a:solidFill>
                <a:srgbClr val="D1D5DB"/>
              </a:solidFill>
              <a:effectLst/>
              <a:latin typeface="Söhne"/>
            </a:endParaRPr>
          </a:p>
        </p:txBody>
      </p:sp>
    </p:spTree>
    <p:extLst>
      <p:ext uri="{BB962C8B-B14F-4D97-AF65-F5344CB8AC3E}">
        <p14:creationId xmlns:p14="http://schemas.microsoft.com/office/powerpoint/2010/main" val="3711011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8689CE0-64D2-447C-9C1F-872D111D8A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F96187D8-B32D-4D1A-8C48-A15933DDCD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Question marks in a line and one question mark is lit">
            <a:extLst>
              <a:ext uri="{FF2B5EF4-FFF2-40B4-BE49-F238E27FC236}">
                <a16:creationId xmlns:a16="http://schemas.microsoft.com/office/drawing/2014/main" id="{091A5151-1960-9E8B-8886-28FAAD4EDD1E}"/>
              </a:ext>
            </a:extLst>
          </p:cNvPr>
          <p:cNvPicPr>
            <a:picLocks noChangeAspect="1"/>
          </p:cNvPicPr>
          <p:nvPr/>
        </p:nvPicPr>
        <p:blipFill rotWithShape="1">
          <a:blip r:embed="rId2">
            <a:alphaModFix/>
          </a:blip>
          <a:srcRect t="2056" b="13674"/>
          <a:stretch/>
        </p:blipFill>
        <p:spPr>
          <a:xfrm>
            <a:off x="21" y="-1"/>
            <a:ext cx="12191979" cy="6857990"/>
          </a:xfrm>
          <a:prstGeom prst="rect">
            <a:avLst/>
          </a:prstGeom>
        </p:spPr>
      </p:pic>
      <p:sp>
        <p:nvSpPr>
          <p:cNvPr id="13" name="Rectangle 12">
            <a:extLst>
              <a:ext uri="{FF2B5EF4-FFF2-40B4-BE49-F238E27FC236}">
                <a16:creationId xmlns:a16="http://schemas.microsoft.com/office/drawing/2014/main" id="{D019BB32-A409-4C93-9090-8BDDC45E57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005943"/>
          </a:xfrm>
          <a:prstGeom prst="rect">
            <a:avLst/>
          </a:prstGeom>
          <a:gradFill>
            <a:gsLst>
              <a:gs pos="0">
                <a:srgbClr val="000000">
                  <a:alpha val="50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220189-E167-55ED-5608-C4DBA51FB5B2}"/>
              </a:ext>
            </a:extLst>
          </p:cNvPr>
          <p:cNvSpPr>
            <a:spLocks noGrp="1"/>
          </p:cNvSpPr>
          <p:nvPr>
            <p:ph type="title"/>
          </p:nvPr>
        </p:nvSpPr>
        <p:spPr>
          <a:xfrm>
            <a:off x="2633291" y="458985"/>
            <a:ext cx="9958356" cy="2050908"/>
          </a:xfrm>
        </p:spPr>
        <p:txBody>
          <a:bodyPr vert="horz" lIns="91440" tIns="45720" rIns="91440" bIns="45720" rtlCol="0" anchor="t">
            <a:normAutofit/>
          </a:bodyPr>
          <a:lstStyle/>
          <a:p>
            <a:r>
              <a:rPr lang="en-US" sz="8000" cap="all" dirty="0">
                <a:solidFill>
                  <a:srgbClr val="FFFFFF"/>
                </a:solidFill>
              </a:rPr>
              <a:t>Thank you</a:t>
            </a:r>
            <a:br>
              <a:rPr lang="en-US" sz="4000" cap="all" dirty="0">
                <a:solidFill>
                  <a:srgbClr val="FFFFFF"/>
                </a:solidFill>
              </a:rPr>
            </a:br>
            <a:endParaRPr lang="en-US" sz="4000" cap="all" dirty="0">
              <a:solidFill>
                <a:srgbClr val="FFFFFF"/>
              </a:solidFill>
            </a:endParaRPr>
          </a:p>
        </p:txBody>
      </p:sp>
      <p:cxnSp>
        <p:nvCxnSpPr>
          <p:cNvPr id="15" name="Straight Connector 14">
            <a:extLst>
              <a:ext uri="{FF2B5EF4-FFF2-40B4-BE49-F238E27FC236}">
                <a16:creationId xmlns:a16="http://schemas.microsoft.com/office/drawing/2014/main" id="{B0AA360F-DECB-4836-8FB6-22C4BC3FB0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97558"/>
            <a:ext cx="804195" cy="0"/>
          </a:xfrm>
          <a:prstGeom prst="line">
            <a:avLst/>
          </a:prstGeom>
          <a:ln w="85725">
            <a:solidFill>
              <a:srgbClr val="FFFFFF"/>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4ED70DB-1943-4E5C-A1B6-D49DFE440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851917"/>
            <a:ext cx="12192000" cy="2006082"/>
          </a:xfrm>
          <a:prstGeom prst="rect">
            <a:avLst/>
          </a:prstGeom>
          <a:gradFill>
            <a:gsLst>
              <a:gs pos="0">
                <a:srgbClr val="000000">
                  <a:alpha val="50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7224DD7-163C-7E5B-4516-33CE3EE7575B}"/>
              </a:ext>
            </a:extLst>
          </p:cNvPr>
          <p:cNvSpPr>
            <a:spLocks noGrp="1"/>
          </p:cNvSpPr>
          <p:nvPr>
            <p:ph idx="1"/>
          </p:nvPr>
        </p:nvSpPr>
        <p:spPr>
          <a:xfrm>
            <a:off x="0" y="5651483"/>
            <a:ext cx="9874429" cy="1206507"/>
          </a:xfrm>
        </p:spPr>
        <p:txBody>
          <a:bodyPr vert="horz" lIns="91440" tIns="45720" rIns="91440" bIns="45720" rtlCol="0" anchor="b">
            <a:normAutofit/>
          </a:bodyPr>
          <a:lstStyle/>
          <a:p>
            <a:pPr marL="0" indent="0">
              <a:lnSpc>
                <a:spcPct val="120000"/>
              </a:lnSpc>
              <a:buNone/>
            </a:pPr>
            <a:r>
              <a:rPr lang="en-US" sz="4800" dirty="0">
                <a:solidFill>
                  <a:srgbClr val="FFFFFF"/>
                </a:solidFill>
              </a:rPr>
              <a:t>Open for questions</a:t>
            </a:r>
          </a:p>
        </p:txBody>
      </p:sp>
    </p:spTree>
    <p:extLst>
      <p:ext uri="{BB962C8B-B14F-4D97-AF65-F5344CB8AC3E}">
        <p14:creationId xmlns:p14="http://schemas.microsoft.com/office/powerpoint/2010/main" val="2109567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BjornVTI">
  <a:themeElements>
    <a:clrScheme name="AnalogousFromDarkSeedLeftStep">
      <a:dk1>
        <a:srgbClr val="000000"/>
      </a:dk1>
      <a:lt1>
        <a:srgbClr val="FFFFFF"/>
      </a:lt1>
      <a:dk2>
        <a:srgbClr val="171735"/>
      </a:dk2>
      <a:lt2>
        <a:srgbClr val="F0F3F1"/>
      </a:lt2>
      <a:accent1>
        <a:srgbClr val="C34DA3"/>
      </a:accent1>
      <a:accent2>
        <a:srgbClr val="A03BB1"/>
      </a:accent2>
      <a:accent3>
        <a:srgbClr val="814DC3"/>
      </a:accent3>
      <a:accent4>
        <a:srgbClr val="413EB3"/>
      </a:accent4>
      <a:accent5>
        <a:srgbClr val="4D7BC3"/>
      </a:accent5>
      <a:accent6>
        <a:srgbClr val="3B9BB1"/>
      </a:accent6>
      <a:hlink>
        <a:srgbClr val="3F5CBF"/>
      </a:hlink>
      <a:folHlink>
        <a:srgbClr val="7F7F7F"/>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jornVTI" id="{D01443FD-65CF-4AEF-9B9D-4466C96F9785}" vid="{36EF4262-385E-40E6-B073-FB18FD98BF4C}"/>
    </a:ext>
  </a:extLst>
</a:theme>
</file>

<file path=docProps/app.xml><?xml version="1.0" encoding="utf-8"?>
<Properties xmlns="http://schemas.openxmlformats.org/officeDocument/2006/extended-properties" xmlns:vt="http://schemas.openxmlformats.org/officeDocument/2006/docPropsVTypes">
  <TotalTime>115</TotalTime>
  <Words>471</Words>
  <Application>Microsoft Office PowerPoint</Application>
  <PresentationFormat>Widescreen</PresentationFormat>
  <Paragraphs>51</Paragraphs>
  <Slides>7</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Neue Haas Grotesk Text Pro</vt:lpstr>
      <vt:lpstr>Söhne</vt:lpstr>
      <vt:lpstr>BjornVTI</vt:lpstr>
      <vt:lpstr>Green House Gas Emission Analysis</vt:lpstr>
      <vt:lpstr>Problem Statement</vt:lpstr>
      <vt:lpstr>Tools Used</vt:lpstr>
      <vt:lpstr>PowerPoint Presentation</vt:lpstr>
      <vt:lpstr>Some EDA insights</vt:lpstr>
      <vt:lpstr>Conclusion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House Gas Emission Analysis</dc:title>
  <dc:creator>pranav kannan</dc:creator>
  <cp:lastModifiedBy>pranav kannan</cp:lastModifiedBy>
  <cp:revision>2</cp:revision>
  <dcterms:created xsi:type="dcterms:W3CDTF">2024-02-01T09:23:21Z</dcterms:created>
  <dcterms:modified xsi:type="dcterms:W3CDTF">2024-02-01T11:19:06Z</dcterms:modified>
</cp:coreProperties>
</file>